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4"/>
  </p:notesMasterIdLst>
  <p:sldIdLst>
    <p:sldId id="256" r:id="rId2"/>
    <p:sldId id="257" r:id="rId3"/>
    <p:sldId id="258" r:id="rId4"/>
    <p:sldId id="260" r:id="rId5"/>
    <p:sldId id="261" r:id="rId6"/>
    <p:sldId id="262" r:id="rId7"/>
    <p:sldId id="265" r:id="rId8"/>
    <p:sldId id="266" r:id="rId9"/>
    <p:sldId id="268" r:id="rId10"/>
    <p:sldId id="267" r:id="rId11"/>
    <p:sldId id="263" r:id="rId12"/>
    <p:sldId id="259"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862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51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753627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9444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41932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36170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7/6/2024</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dirty="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08797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8680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2425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257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54932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0081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7698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94801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45785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732706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54769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8A87A34-81AB-432B-8DAE-1953F412C126}" type="datetimeFigureOut">
              <a:rPr lang="en-US" dirty="0"/>
              <a:pPr/>
              <a:t>7/6/2024</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489402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7/6/2024</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31158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14.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15.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4.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03212"/>
            <a:ext cx="14362386" cy="7458374"/>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grpSp>
        <p:nvGrpSpPr>
          <p:cNvPr id="11" name="Group 10">
            <a:extLst>
              <a:ext uri="{FF2B5EF4-FFF2-40B4-BE49-F238E27FC236}">
                <a16:creationId xmlns:a16="http://schemas.microsoft.com/office/drawing/2014/main" id="{2660F7BA-A7E3-16C5-E1C8-2FBD004756A3}"/>
              </a:ext>
            </a:extLst>
          </p:cNvPr>
          <p:cNvGrpSpPr/>
          <p:nvPr/>
        </p:nvGrpSpPr>
        <p:grpSpPr>
          <a:xfrm>
            <a:off x="6482596" y="830688"/>
            <a:ext cx="7335119" cy="4498855"/>
            <a:chOff x="6350437" y="1248013"/>
            <a:chExt cx="7721163" cy="5023961"/>
          </a:xfrm>
        </p:grpSpPr>
        <p:sp>
          <p:nvSpPr>
            <p:cNvPr id="5" name="Text 1"/>
            <p:cNvSpPr/>
            <p:nvPr/>
          </p:nvSpPr>
          <p:spPr>
            <a:xfrm>
              <a:off x="6350437" y="1248013"/>
              <a:ext cx="7721163" cy="4258628"/>
            </a:xfrm>
            <a:prstGeom prst="rect">
              <a:avLst/>
            </a:prstGeom>
            <a:noFill/>
            <a:ln/>
          </p:spPr>
          <p:txBody>
            <a:bodyPr wrap="square" rtlCol="0" anchor="t"/>
            <a:lstStyle/>
            <a:p>
              <a:pPr marL="0" indent="0">
                <a:lnSpc>
                  <a:spcPts val="8384"/>
                </a:lnSpc>
                <a:buNone/>
              </a:pPr>
              <a:r>
                <a:rPr lang="en-US" sz="6600" b="1" dirty="0">
                  <a:solidFill>
                    <a:srgbClr val="AE8625"/>
                  </a:solidFill>
                  <a:latin typeface="Sylfaen" panose="010A0502050306030303" pitchFamily="18" charset="0"/>
                  <a:ea typeface="Prata" pitchFamily="34" charset="-122"/>
                  <a:cs typeface="Prata" pitchFamily="34" charset="-120"/>
                </a:rPr>
                <a:t>Predict Conversion in Digital Marketing Dataset</a:t>
              </a:r>
              <a:endParaRPr lang="en-US" sz="6600" b="1" dirty="0">
                <a:latin typeface="Sylfaen" panose="010A0502050306030303" pitchFamily="18" charset="0"/>
              </a:endParaRPr>
            </a:p>
          </p:txBody>
        </p:sp>
        <p:sp>
          <p:nvSpPr>
            <p:cNvPr id="6" name="Text 2"/>
            <p:cNvSpPr/>
            <p:nvPr/>
          </p:nvSpPr>
          <p:spPr>
            <a:xfrm>
              <a:off x="6350437" y="5876925"/>
              <a:ext cx="7415927" cy="395049"/>
            </a:xfrm>
            <a:prstGeom prst="rect">
              <a:avLst/>
            </a:prstGeom>
            <a:noFill/>
            <a:ln/>
          </p:spPr>
          <p:txBody>
            <a:bodyPr wrap="none" rtlCol="0" anchor="t"/>
            <a:lstStyle/>
            <a:p>
              <a:pPr marL="0" indent="0">
                <a:lnSpc>
                  <a:spcPts val="3110"/>
                </a:lnSpc>
                <a:buNone/>
              </a:pPr>
              <a:endParaRPr lang="en-US" sz="1944" dirty="0"/>
            </a:p>
          </p:txBody>
        </p:sp>
      </p:grpSp>
      <p:sp>
        <p:nvSpPr>
          <p:cNvPr id="8" name="Text 4"/>
          <p:cNvSpPr/>
          <p:nvPr/>
        </p:nvSpPr>
        <p:spPr>
          <a:xfrm>
            <a:off x="6482596" y="6716792"/>
            <a:ext cx="130612" cy="97512"/>
          </a:xfrm>
          <a:prstGeom prst="rect">
            <a:avLst/>
          </a:prstGeom>
          <a:noFill/>
          <a:ln/>
        </p:spPr>
        <p:txBody>
          <a:bodyPr wrap="none" rtlCol="0" anchor="t"/>
          <a:lstStyle/>
          <a:p>
            <a:pPr marL="0" indent="0" algn="ctr">
              <a:lnSpc>
                <a:spcPts val="768"/>
              </a:lnSpc>
              <a:buNone/>
            </a:pPr>
            <a:r>
              <a:rPr lang="en-US" sz="768" dirty="0">
                <a:solidFill>
                  <a:srgbClr val="3C3838"/>
                </a:solidFill>
                <a:latin typeface="Raleway" pitchFamily="34" charset="0"/>
                <a:ea typeface="Raleway" pitchFamily="34" charset="-122"/>
                <a:cs typeface="Raleway" pitchFamily="34" charset="-120"/>
              </a:rPr>
              <a:t>EO</a:t>
            </a:r>
            <a:endParaRPr lang="en-US" sz="768" dirty="0"/>
          </a:p>
        </p:txBody>
      </p:sp>
      <p:sp>
        <p:nvSpPr>
          <p:cNvPr id="9" name="Text 5"/>
          <p:cNvSpPr/>
          <p:nvPr/>
        </p:nvSpPr>
        <p:spPr>
          <a:xfrm>
            <a:off x="6482596" y="4141577"/>
            <a:ext cx="2072402" cy="709613"/>
          </a:xfrm>
          <a:prstGeom prst="rect">
            <a:avLst/>
          </a:prstGeom>
          <a:noFill/>
          <a:ln/>
        </p:spPr>
        <p:txBody>
          <a:bodyPr wrap="none" rtlCol="0" anchor="t"/>
          <a:lstStyle/>
          <a:p>
            <a:pPr marL="0" indent="0" algn="l">
              <a:lnSpc>
                <a:spcPct val="150000"/>
              </a:lnSpc>
              <a:buNone/>
            </a:pPr>
            <a:r>
              <a:rPr lang="en-US" sz="2800" dirty="0">
                <a:solidFill>
                  <a:srgbClr val="AE8625"/>
                </a:solidFill>
                <a:latin typeface="Raleway" pitchFamily="34" charset="0"/>
                <a:ea typeface="Raleway" pitchFamily="34" charset="-122"/>
                <a:cs typeface="Raleway" pitchFamily="34" charset="-120"/>
              </a:rPr>
              <a:t>Presentation</a:t>
            </a:r>
          </a:p>
          <a:p>
            <a:pPr marL="0" indent="0" algn="l">
              <a:lnSpc>
                <a:spcPct val="150000"/>
              </a:lnSpc>
              <a:buNone/>
            </a:pPr>
            <a:r>
              <a:rPr lang="en-US" sz="2800" dirty="0">
                <a:solidFill>
                  <a:srgbClr val="AE8625"/>
                </a:solidFill>
                <a:latin typeface="Raleway" pitchFamily="34" charset="0"/>
                <a:ea typeface="Raleway" pitchFamily="34" charset="-122"/>
                <a:cs typeface="Raleway" pitchFamily="34" charset="-120"/>
              </a:rPr>
              <a:t>By</a:t>
            </a:r>
          </a:p>
          <a:p>
            <a:pPr marL="0" indent="0" algn="l">
              <a:lnSpc>
                <a:spcPct val="150000"/>
              </a:lnSpc>
              <a:buNone/>
            </a:pPr>
            <a:r>
              <a:rPr lang="en-US" sz="2800" b="1" dirty="0">
                <a:solidFill>
                  <a:srgbClr val="AE8625"/>
                </a:solidFill>
                <a:latin typeface="Raleway" pitchFamily="34" charset="0"/>
                <a:ea typeface="Raleway" pitchFamily="34" charset="-122"/>
                <a:cs typeface="Raleway" pitchFamily="34" charset="-120"/>
              </a:rPr>
              <a:t>Ome </a:t>
            </a:r>
            <a:r>
              <a:rPr lang="en-US" sz="2800" b="1" dirty="0" err="1">
                <a:solidFill>
                  <a:srgbClr val="AE8625"/>
                </a:solidFill>
                <a:latin typeface="Raleway" pitchFamily="34" charset="0"/>
                <a:ea typeface="Raleway" pitchFamily="34" charset="-122"/>
                <a:cs typeface="Raleway" pitchFamily="34" charset="-120"/>
              </a:rPr>
              <a:t>Ebere</a:t>
            </a:r>
            <a:r>
              <a:rPr lang="en-US" sz="2800" b="1" dirty="0">
                <a:solidFill>
                  <a:srgbClr val="AE8625"/>
                </a:solidFill>
                <a:latin typeface="Raleway" pitchFamily="34" charset="0"/>
                <a:ea typeface="Raleway" pitchFamily="34" charset="-122"/>
                <a:cs typeface="Raleway" pitchFamily="34" charset="-120"/>
              </a:rPr>
              <a:t> Precious</a:t>
            </a:r>
          </a:p>
          <a:p>
            <a:pPr marL="0" indent="0" algn="l">
              <a:lnSpc>
                <a:spcPct val="150000"/>
              </a:lnSpc>
              <a:buNone/>
            </a:pPr>
            <a:r>
              <a:rPr lang="en-US" sz="2800" dirty="0">
                <a:solidFill>
                  <a:srgbClr val="AE8625"/>
                </a:solidFill>
                <a:latin typeface="Raleway" pitchFamily="34" charset="0"/>
              </a:rPr>
              <a:t>Covenant University Data Analysis Hub (CEDS)</a:t>
            </a:r>
          </a:p>
          <a:p>
            <a:pPr marL="0" indent="0" algn="l">
              <a:lnSpc>
                <a:spcPct val="150000"/>
              </a:lnSpc>
              <a:buNone/>
            </a:pPr>
            <a:r>
              <a:rPr lang="en-US" sz="2800" dirty="0">
                <a:solidFill>
                  <a:srgbClr val="AE8625"/>
                </a:solidFill>
                <a:latin typeface="Raleway" pitchFamily="34" charset="0"/>
              </a:rPr>
              <a:t>Data Analytics Intermediate Class</a:t>
            </a:r>
          </a:p>
          <a:p>
            <a:pPr>
              <a:lnSpc>
                <a:spcPct val="150000"/>
              </a:lnSpc>
            </a:pPr>
            <a:r>
              <a:rPr lang="en-US" sz="2000" dirty="0">
                <a:solidFill>
                  <a:srgbClr val="AE8625"/>
                </a:solidFill>
                <a:latin typeface="Prata" pitchFamily="34" charset="0"/>
                <a:ea typeface="Prata" pitchFamily="34" charset="-122"/>
                <a:cs typeface="Prata" pitchFamily="34" charset="-120"/>
              </a:rPr>
              <a:t>JULY, 2024.</a:t>
            </a:r>
            <a:endParaRPr lang="en-US" sz="2000" dirty="0"/>
          </a:p>
          <a:p>
            <a:pPr marL="0" indent="0" algn="l">
              <a:lnSpc>
                <a:spcPct val="150000"/>
              </a:lnSpc>
              <a:buNone/>
            </a:pPr>
            <a:endParaRPr lang="en-US" sz="2800" dirty="0">
              <a:solidFill>
                <a:srgbClr val="AE862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4027944" y="247091"/>
            <a:ext cx="6180402" cy="940480"/>
          </a:xfrm>
          <a:prstGeom prst="rect">
            <a:avLst/>
          </a:prstGeom>
          <a:noFill/>
          <a:ln/>
          <a:scene3d>
            <a:camera prst="perspectiveRelaxedModerately"/>
            <a:lightRig rig="threePt" dir="t"/>
          </a:scene3d>
          <a:sp3d>
            <a:bevelT w="139700" h="139700" prst="divot"/>
          </a:sp3d>
        </p:spPr>
        <p:txBody>
          <a:bodyPr wrap="none" rtlCol="0" anchor="t"/>
          <a:lstStyle/>
          <a:p>
            <a:pPr marL="0" indent="0">
              <a:lnSpc>
                <a:spcPts val="5565"/>
              </a:lnSpc>
              <a:buNone/>
            </a:pPr>
            <a:r>
              <a:rPr lang="en-US"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Prata" pitchFamily="34" charset="0"/>
                <a:ea typeface="Prata" pitchFamily="34" charset="-122"/>
              </a:rPr>
              <a:t>Least 6 Conversion Rate</a:t>
            </a:r>
            <a:endParaRPr lang="en-US"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20" name="Picture 19">
            <a:extLst>
              <a:ext uri="{FF2B5EF4-FFF2-40B4-BE49-F238E27FC236}">
                <a16:creationId xmlns:a16="http://schemas.microsoft.com/office/drawing/2014/main" id="{948B03E1-03F6-B911-53C9-BB163F403E7E}"/>
              </a:ext>
            </a:extLst>
          </p:cNvPr>
          <p:cNvPicPr>
            <a:picLocks noChangeAspect="1"/>
          </p:cNvPicPr>
          <p:nvPr/>
        </p:nvPicPr>
        <p:blipFill rotWithShape="1">
          <a:blip r:embed="rId5"/>
          <a:srcRect l="12074" t="24354" r="26493" b="5819"/>
          <a:stretch/>
        </p:blipFill>
        <p:spPr>
          <a:xfrm>
            <a:off x="231667" y="1434662"/>
            <a:ext cx="4934023" cy="3153104"/>
          </a:xfrm>
          <a:prstGeom prst="rect">
            <a:avLst/>
          </a:prstGeom>
        </p:spPr>
      </p:pic>
      <p:pic>
        <p:nvPicPr>
          <p:cNvPr id="22" name="Picture 21">
            <a:extLst>
              <a:ext uri="{FF2B5EF4-FFF2-40B4-BE49-F238E27FC236}">
                <a16:creationId xmlns:a16="http://schemas.microsoft.com/office/drawing/2014/main" id="{596652D2-CA05-BA02-131C-FECC57E5E8EF}"/>
              </a:ext>
            </a:extLst>
          </p:cNvPr>
          <p:cNvPicPr>
            <a:picLocks noChangeAspect="1"/>
          </p:cNvPicPr>
          <p:nvPr/>
        </p:nvPicPr>
        <p:blipFill rotWithShape="1">
          <a:blip r:embed="rId6"/>
          <a:srcRect l="12195" t="25000" r="25645" b="5172"/>
          <a:stretch/>
        </p:blipFill>
        <p:spPr>
          <a:xfrm>
            <a:off x="9144002" y="1434662"/>
            <a:ext cx="5161894" cy="3260144"/>
          </a:xfrm>
          <a:prstGeom prst="rect">
            <a:avLst/>
          </a:prstGeom>
        </p:spPr>
      </p:pic>
      <p:pic>
        <p:nvPicPr>
          <p:cNvPr id="24" name="Picture 23">
            <a:extLst>
              <a:ext uri="{FF2B5EF4-FFF2-40B4-BE49-F238E27FC236}">
                <a16:creationId xmlns:a16="http://schemas.microsoft.com/office/drawing/2014/main" id="{FF6185FD-8540-BDB8-16A3-1E4CBB046E32}"/>
              </a:ext>
            </a:extLst>
          </p:cNvPr>
          <p:cNvPicPr>
            <a:picLocks noChangeAspect="1"/>
          </p:cNvPicPr>
          <p:nvPr/>
        </p:nvPicPr>
        <p:blipFill rotWithShape="1">
          <a:blip r:embed="rId7"/>
          <a:srcRect l="11683" t="24442" r="46150" b="11284"/>
          <a:stretch/>
        </p:blipFill>
        <p:spPr>
          <a:xfrm>
            <a:off x="5341546" y="1434662"/>
            <a:ext cx="3679327" cy="3153104"/>
          </a:xfrm>
          <a:prstGeom prst="rect">
            <a:avLst/>
          </a:prstGeom>
        </p:spPr>
      </p:pic>
      <p:pic>
        <p:nvPicPr>
          <p:cNvPr id="26" name="Picture 25">
            <a:extLst>
              <a:ext uri="{FF2B5EF4-FFF2-40B4-BE49-F238E27FC236}">
                <a16:creationId xmlns:a16="http://schemas.microsoft.com/office/drawing/2014/main" id="{DAC0204F-F390-D0EE-B14D-87A5208E6E0D}"/>
              </a:ext>
            </a:extLst>
          </p:cNvPr>
          <p:cNvPicPr>
            <a:picLocks noChangeAspect="1"/>
          </p:cNvPicPr>
          <p:nvPr/>
        </p:nvPicPr>
        <p:blipFill rotWithShape="1">
          <a:blip r:embed="rId8"/>
          <a:srcRect l="11447" t="24789" r="25216" b="6379"/>
          <a:stretch/>
        </p:blipFill>
        <p:spPr>
          <a:xfrm>
            <a:off x="168602" y="4802411"/>
            <a:ext cx="4934023" cy="3014698"/>
          </a:xfrm>
          <a:prstGeom prst="rect">
            <a:avLst/>
          </a:prstGeom>
        </p:spPr>
      </p:pic>
      <p:pic>
        <p:nvPicPr>
          <p:cNvPr id="28" name="Picture 27">
            <a:extLst>
              <a:ext uri="{FF2B5EF4-FFF2-40B4-BE49-F238E27FC236}">
                <a16:creationId xmlns:a16="http://schemas.microsoft.com/office/drawing/2014/main" id="{0DE60D87-4226-A876-5738-51E0A8B2A4EC}"/>
              </a:ext>
            </a:extLst>
          </p:cNvPr>
          <p:cNvPicPr>
            <a:picLocks noChangeAspect="1"/>
          </p:cNvPicPr>
          <p:nvPr/>
        </p:nvPicPr>
        <p:blipFill rotWithShape="1">
          <a:blip r:embed="rId9"/>
          <a:srcRect l="11468" t="24138" r="25888" b="5388"/>
          <a:stretch/>
        </p:blipFill>
        <p:spPr>
          <a:xfrm>
            <a:off x="9727080" y="4845416"/>
            <a:ext cx="4698365" cy="2971694"/>
          </a:xfrm>
          <a:prstGeom prst="rect">
            <a:avLst/>
          </a:prstGeom>
        </p:spPr>
      </p:pic>
      <p:pic>
        <p:nvPicPr>
          <p:cNvPr id="30" name="Picture 29">
            <a:extLst>
              <a:ext uri="{FF2B5EF4-FFF2-40B4-BE49-F238E27FC236}">
                <a16:creationId xmlns:a16="http://schemas.microsoft.com/office/drawing/2014/main" id="{DC108F7D-C4E9-5B60-4704-EAB4BC4287D7}"/>
              </a:ext>
            </a:extLst>
          </p:cNvPr>
          <p:cNvPicPr>
            <a:picLocks noChangeAspect="1"/>
          </p:cNvPicPr>
          <p:nvPr/>
        </p:nvPicPr>
        <p:blipFill rotWithShape="1">
          <a:blip r:embed="rId10"/>
          <a:srcRect l="11710" t="23922" r="24797" b="5819"/>
          <a:stretch/>
        </p:blipFill>
        <p:spPr>
          <a:xfrm>
            <a:off x="5164670" y="4877904"/>
            <a:ext cx="4449776" cy="2768372"/>
          </a:xfrm>
          <a:prstGeom prst="rect">
            <a:avLst/>
          </a:prstGeom>
        </p:spPr>
      </p:pic>
    </p:spTree>
    <p:extLst>
      <p:ext uri="{BB962C8B-B14F-4D97-AF65-F5344CB8AC3E}">
        <p14:creationId xmlns:p14="http://schemas.microsoft.com/office/powerpoint/2010/main" val="92061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grpSp>
        <p:nvGrpSpPr>
          <p:cNvPr id="16" name="Group 15">
            <a:extLst>
              <a:ext uri="{FF2B5EF4-FFF2-40B4-BE49-F238E27FC236}">
                <a16:creationId xmlns:a16="http://schemas.microsoft.com/office/drawing/2014/main" id="{EBE309A7-220F-2C03-DC03-0038C6A221C8}"/>
              </a:ext>
            </a:extLst>
          </p:cNvPr>
          <p:cNvGrpSpPr/>
          <p:nvPr/>
        </p:nvGrpSpPr>
        <p:grpSpPr>
          <a:xfrm>
            <a:off x="5801706" y="1053393"/>
            <a:ext cx="8653578" cy="6246044"/>
            <a:chOff x="6166009" y="1305639"/>
            <a:chExt cx="7784783" cy="5618202"/>
          </a:xfrm>
        </p:grpSpPr>
        <p:sp>
          <p:nvSpPr>
            <p:cNvPr id="5" name="Text 1"/>
            <p:cNvSpPr/>
            <p:nvPr/>
          </p:nvSpPr>
          <p:spPr>
            <a:xfrm>
              <a:off x="6166009" y="1305639"/>
              <a:ext cx="5114925" cy="606862"/>
            </a:xfrm>
            <a:prstGeom prst="rect">
              <a:avLst/>
            </a:prstGeom>
            <a:noFill/>
            <a:ln/>
          </p:spPr>
          <p:txBody>
            <a:bodyPr wrap="none" rtlCol="0" anchor="t"/>
            <a:lstStyle/>
            <a:p>
              <a:pPr marL="0" indent="0">
                <a:lnSpc>
                  <a:spcPts val="4779"/>
                </a:lnSpc>
                <a:buNone/>
              </a:pPr>
              <a:r>
                <a:rPr lang="en-US" sz="3823" dirty="0">
                  <a:solidFill>
                    <a:srgbClr val="AE8625"/>
                  </a:solidFill>
                  <a:latin typeface="Prata" pitchFamily="34" charset="0"/>
                  <a:ea typeface="Prata" pitchFamily="34" charset="-122"/>
                  <a:cs typeface="Prata" pitchFamily="34" charset="-120"/>
                </a:rPr>
                <a:t>Potential Applications</a:t>
              </a:r>
              <a:endParaRPr lang="en-US" sz="3823" dirty="0"/>
            </a:p>
          </p:txBody>
        </p:sp>
        <p:sp>
          <p:nvSpPr>
            <p:cNvPr id="6" name="Text 2"/>
            <p:cNvSpPr/>
            <p:nvPr/>
          </p:nvSpPr>
          <p:spPr>
            <a:xfrm>
              <a:off x="6360200" y="2327791"/>
              <a:ext cx="3500199" cy="310634"/>
            </a:xfrm>
            <a:prstGeom prst="rect">
              <a:avLst/>
            </a:prstGeom>
            <a:noFill/>
            <a:ln/>
          </p:spPr>
          <p:txBody>
            <a:bodyPr wrap="none" rtlCol="0" anchor="t"/>
            <a:lstStyle/>
            <a:p>
              <a:pPr marL="0" indent="0">
                <a:lnSpc>
                  <a:spcPts val="2447"/>
                </a:lnSpc>
                <a:buNone/>
              </a:pPr>
              <a:r>
                <a:rPr lang="en-US" sz="1529" dirty="0">
                  <a:solidFill>
                    <a:srgbClr val="CFCBBF"/>
                  </a:solidFill>
                  <a:latin typeface="Raleway" pitchFamily="34" charset="0"/>
                  <a:ea typeface="Raleway" pitchFamily="34" charset="-122"/>
                  <a:cs typeface="Raleway" pitchFamily="34" charset="-120"/>
                </a:rPr>
                <a:t>Campaign Planning</a:t>
              </a:r>
              <a:endParaRPr lang="en-US" sz="1529" dirty="0"/>
            </a:p>
          </p:txBody>
        </p:sp>
        <p:sp>
          <p:nvSpPr>
            <p:cNvPr id="7" name="Text 3"/>
            <p:cNvSpPr/>
            <p:nvPr/>
          </p:nvSpPr>
          <p:spPr>
            <a:xfrm>
              <a:off x="10256401" y="2327791"/>
              <a:ext cx="3500199" cy="931902"/>
            </a:xfrm>
            <a:prstGeom prst="rect">
              <a:avLst/>
            </a:prstGeom>
            <a:noFill/>
            <a:ln/>
          </p:spPr>
          <p:txBody>
            <a:bodyPr wrap="square" rtlCol="0" anchor="t"/>
            <a:lstStyle/>
            <a:p>
              <a:pPr marL="0" indent="0">
                <a:lnSpc>
                  <a:spcPts val="2447"/>
                </a:lnSpc>
                <a:buNone/>
              </a:pPr>
              <a:r>
                <a:rPr lang="en-US" sz="1529" dirty="0">
                  <a:solidFill>
                    <a:srgbClr val="CFCBBF"/>
                  </a:solidFill>
                  <a:latin typeface="Raleway" pitchFamily="34" charset="0"/>
                  <a:ea typeface="Raleway" pitchFamily="34" charset="-122"/>
                  <a:cs typeface="Raleway" pitchFamily="34" charset="-120"/>
                </a:rPr>
                <a:t>Use predicted conversion rates to allocate budgets, set targets, and strategize marketing initiatives.</a:t>
              </a:r>
              <a:endParaRPr lang="en-US" sz="1529" dirty="0"/>
            </a:p>
          </p:txBody>
        </p:sp>
        <p:sp>
          <p:nvSpPr>
            <p:cNvPr id="8" name="Shape 4"/>
            <p:cNvSpPr/>
            <p:nvPr/>
          </p:nvSpPr>
          <p:spPr>
            <a:xfrm>
              <a:off x="6166009" y="3383756"/>
              <a:ext cx="7784783" cy="1180028"/>
            </a:xfrm>
            <a:prstGeom prst="rect">
              <a:avLst/>
            </a:prstGeom>
            <a:solidFill>
              <a:srgbClr val="2D3033"/>
            </a:solidFill>
            <a:ln/>
          </p:spPr>
        </p:sp>
        <p:sp>
          <p:nvSpPr>
            <p:cNvPr id="9" name="Text 5"/>
            <p:cNvSpPr/>
            <p:nvPr/>
          </p:nvSpPr>
          <p:spPr>
            <a:xfrm>
              <a:off x="6360200" y="3507819"/>
              <a:ext cx="3500199" cy="310634"/>
            </a:xfrm>
            <a:prstGeom prst="rect">
              <a:avLst/>
            </a:prstGeom>
            <a:noFill/>
            <a:ln/>
          </p:spPr>
          <p:txBody>
            <a:bodyPr wrap="none" rtlCol="0" anchor="t"/>
            <a:lstStyle/>
            <a:p>
              <a:pPr marL="0" indent="0">
                <a:lnSpc>
                  <a:spcPts val="2447"/>
                </a:lnSpc>
                <a:buNone/>
              </a:pPr>
              <a:r>
                <a:rPr lang="en-US" sz="1529" dirty="0">
                  <a:solidFill>
                    <a:srgbClr val="CFCBBF"/>
                  </a:solidFill>
                  <a:latin typeface="Raleway" pitchFamily="34" charset="0"/>
                  <a:ea typeface="Raleway" pitchFamily="34" charset="-122"/>
                  <a:cs typeface="Raleway" pitchFamily="34" charset="-120"/>
                </a:rPr>
                <a:t>Audience Targeting</a:t>
              </a:r>
              <a:endParaRPr lang="en-US" sz="1529" dirty="0"/>
            </a:p>
          </p:txBody>
        </p:sp>
        <p:sp>
          <p:nvSpPr>
            <p:cNvPr id="10" name="Text 6"/>
            <p:cNvSpPr/>
            <p:nvPr/>
          </p:nvSpPr>
          <p:spPr>
            <a:xfrm>
              <a:off x="10256401" y="3507819"/>
              <a:ext cx="3500199" cy="931902"/>
            </a:xfrm>
            <a:prstGeom prst="rect">
              <a:avLst/>
            </a:prstGeom>
            <a:noFill/>
            <a:ln/>
          </p:spPr>
          <p:txBody>
            <a:bodyPr wrap="square" rtlCol="0" anchor="t"/>
            <a:lstStyle/>
            <a:p>
              <a:pPr marL="0" indent="0">
                <a:lnSpc>
                  <a:spcPts val="2447"/>
                </a:lnSpc>
                <a:buNone/>
              </a:pPr>
              <a:r>
                <a:rPr lang="en-US" sz="1529" dirty="0">
                  <a:solidFill>
                    <a:srgbClr val="CFCBBF"/>
                  </a:solidFill>
                  <a:latin typeface="Raleway" pitchFamily="34" charset="0"/>
                  <a:ea typeface="Raleway" pitchFamily="34" charset="-122"/>
                  <a:cs typeface="Raleway" pitchFamily="34" charset="-120"/>
                </a:rPr>
                <a:t>Identify the most promising customer segments and tailor campaigns to their preferences.</a:t>
              </a:r>
              <a:endParaRPr lang="en-US" sz="1529" dirty="0"/>
            </a:p>
          </p:txBody>
        </p:sp>
        <p:sp>
          <p:nvSpPr>
            <p:cNvPr id="11" name="Text 7"/>
            <p:cNvSpPr/>
            <p:nvPr/>
          </p:nvSpPr>
          <p:spPr>
            <a:xfrm>
              <a:off x="6360200" y="4687848"/>
              <a:ext cx="3500199" cy="310634"/>
            </a:xfrm>
            <a:prstGeom prst="rect">
              <a:avLst/>
            </a:prstGeom>
            <a:noFill/>
            <a:ln/>
          </p:spPr>
          <p:txBody>
            <a:bodyPr wrap="none" rtlCol="0" anchor="t"/>
            <a:lstStyle/>
            <a:p>
              <a:pPr marL="0" indent="0">
                <a:lnSpc>
                  <a:spcPts val="2447"/>
                </a:lnSpc>
                <a:buNone/>
              </a:pPr>
              <a:r>
                <a:rPr lang="en-US" sz="1529" dirty="0">
                  <a:solidFill>
                    <a:srgbClr val="CFCBBF"/>
                  </a:solidFill>
                  <a:latin typeface="Raleway" pitchFamily="34" charset="0"/>
                  <a:ea typeface="Raleway" pitchFamily="34" charset="-122"/>
                  <a:cs typeface="Raleway" pitchFamily="34" charset="-120"/>
                </a:rPr>
                <a:t>Optimization</a:t>
              </a:r>
              <a:endParaRPr lang="en-US" sz="1529" dirty="0"/>
            </a:p>
          </p:txBody>
        </p:sp>
        <p:sp>
          <p:nvSpPr>
            <p:cNvPr id="12" name="Text 8"/>
            <p:cNvSpPr/>
            <p:nvPr/>
          </p:nvSpPr>
          <p:spPr>
            <a:xfrm>
              <a:off x="10256401" y="4687848"/>
              <a:ext cx="3500199" cy="931902"/>
            </a:xfrm>
            <a:prstGeom prst="rect">
              <a:avLst/>
            </a:prstGeom>
            <a:noFill/>
            <a:ln/>
          </p:spPr>
          <p:txBody>
            <a:bodyPr wrap="square" rtlCol="0" anchor="t"/>
            <a:lstStyle/>
            <a:p>
              <a:pPr marL="0" indent="0">
                <a:lnSpc>
                  <a:spcPts val="2447"/>
                </a:lnSpc>
                <a:buNone/>
              </a:pPr>
              <a:r>
                <a:rPr lang="en-US" sz="1529" dirty="0">
                  <a:solidFill>
                    <a:srgbClr val="CFCBBF"/>
                  </a:solidFill>
                  <a:latin typeface="Raleway" pitchFamily="34" charset="0"/>
                  <a:ea typeface="Raleway" pitchFamily="34" charset="-122"/>
                  <a:cs typeface="Raleway" pitchFamily="34" charset="-120"/>
                </a:rPr>
                <a:t>Continuously refine marketing tactics and channels based on predicted conversion performance.</a:t>
              </a:r>
              <a:endParaRPr lang="en-US" sz="1529" dirty="0"/>
            </a:p>
          </p:txBody>
        </p:sp>
        <p:sp>
          <p:nvSpPr>
            <p:cNvPr id="13" name="Shape 9"/>
            <p:cNvSpPr/>
            <p:nvPr/>
          </p:nvSpPr>
          <p:spPr>
            <a:xfrm>
              <a:off x="6166009" y="5743813"/>
              <a:ext cx="7784783" cy="1180028"/>
            </a:xfrm>
            <a:prstGeom prst="rect">
              <a:avLst/>
            </a:prstGeom>
            <a:solidFill>
              <a:srgbClr val="2D3033"/>
            </a:solidFill>
            <a:ln/>
          </p:spPr>
        </p:sp>
        <p:sp>
          <p:nvSpPr>
            <p:cNvPr id="14" name="Text 10"/>
            <p:cNvSpPr/>
            <p:nvPr/>
          </p:nvSpPr>
          <p:spPr>
            <a:xfrm>
              <a:off x="6360200" y="5867876"/>
              <a:ext cx="3500199" cy="310634"/>
            </a:xfrm>
            <a:prstGeom prst="rect">
              <a:avLst/>
            </a:prstGeom>
            <a:noFill/>
            <a:ln/>
          </p:spPr>
          <p:txBody>
            <a:bodyPr wrap="none" rtlCol="0" anchor="t"/>
            <a:lstStyle/>
            <a:p>
              <a:pPr marL="0" indent="0">
                <a:lnSpc>
                  <a:spcPts val="2447"/>
                </a:lnSpc>
                <a:buNone/>
              </a:pPr>
              <a:r>
                <a:rPr lang="en-US" sz="1529" dirty="0">
                  <a:solidFill>
                    <a:srgbClr val="CFCBBF"/>
                  </a:solidFill>
                  <a:latin typeface="Raleway" pitchFamily="34" charset="0"/>
                  <a:ea typeface="Raleway" pitchFamily="34" charset="-122"/>
                  <a:cs typeface="Raleway" pitchFamily="34" charset="-120"/>
                </a:rPr>
                <a:t>Forecasting</a:t>
              </a:r>
              <a:endParaRPr lang="en-US" sz="1529" dirty="0"/>
            </a:p>
          </p:txBody>
        </p:sp>
        <p:sp>
          <p:nvSpPr>
            <p:cNvPr id="15" name="Text 11"/>
            <p:cNvSpPr/>
            <p:nvPr/>
          </p:nvSpPr>
          <p:spPr>
            <a:xfrm>
              <a:off x="10256401" y="5867876"/>
              <a:ext cx="3500199" cy="931902"/>
            </a:xfrm>
            <a:prstGeom prst="rect">
              <a:avLst/>
            </a:prstGeom>
            <a:noFill/>
            <a:ln/>
          </p:spPr>
          <p:txBody>
            <a:bodyPr wrap="square" rtlCol="0" anchor="t"/>
            <a:lstStyle/>
            <a:p>
              <a:pPr marL="0" indent="0">
                <a:lnSpc>
                  <a:spcPts val="2447"/>
                </a:lnSpc>
                <a:buNone/>
              </a:pPr>
              <a:r>
                <a:rPr lang="en-US" sz="1529" dirty="0">
                  <a:solidFill>
                    <a:srgbClr val="CFCBBF"/>
                  </a:solidFill>
                  <a:latin typeface="Raleway" pitchFamily="34" charset="0"/>
                  <a:ea typeface="Raleway" pitchFamily="34" charset="-122"/>
                  <a:cs typeface="Raleway" pitchFamily="34" charset="-120"/>
                </a:rPr>
                <a:t>Generate accurate revenue projections and financial planning based on predicted conversion rates.</a:t>
              </a:r>
              <a:endParaRPr lang="en-US" sz="1529"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144110" y="1065848"/>
            <a:ext cx="11461531" cy="5019642"/>
          </a:xfrm>
          <a:prstGeom prst="rect">
            <a:avLst/>
          </a:prstGeom>
          <a:solidFill>
            <a:srgbClr val="1B1C1D"/>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06207" y="3131131"/>
            <a:ext cx="5943896" cy="562570"/>
          </a:xfrm>
          <a:prstGeom prst="rect">
            <a:avLst/>
          </a:prstGeom>
          <a:noFill/>
          <a:ln/>
        </p:spPr>
        <p:txBody>
          <a:bodyPr wrap="none" rtlCol="0" anchor="t"/>
          <a:lstStyle/>
          <a:p>
            <a:pPr marL="0" indent="0">
              <a:lnSpc>
                <a:spcPts val="4430"/>
              </a:lnSpc>
              <a:buNone/>
            </a:pPr>
            <a:r>
              <a:rPr lang="en-US" sz="9600" dirty="0">
                <a:solidFill>
                  <a:srgbClr val="AE8625"/>
                </a:solidFill>
                <a:latin typeface="Prata" pitchFamily="34" charset="0"/>
                <a:ea typeface="Prata" pitchFamily="34" charset="-122"/>
                <a:cs typeface="Prata" pitchFamily="34" charset="-120"/>
              </a:rPr>
              <a:t>THANK YOU.</a:t>
            </a:r>
            <a:endParaRPr lang="en-US" sz="9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94689" y="495300"/>
            <a:ext cx="13619163" cy="7239000"/>
          </a:xfrm>
          <a:prstGeom prst="rect">
            <a:avLst/>
          </a:prstGeom>
          <a:solidFill>
            <a:srgbClr val="1B1C1D"/>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507321" y="1714432"/>
            <a:ext cx="4320540" cy="540068"/>
          </a:xfrm>
          <a:prstGeom prst="rect">
            <a:avLst/>
          </a:prstGeom>
          <a:noFill/>
          <a:ln/>
        </p:spPr>
        <p:txBody>
          <a:bodyPr wrap="none" rtlCol="0" anchor="t"/>
          <a:lstStyle/>
          <a:p>
            <a:pPr marL="0" indent="0">
              <a:lnSpc>
                <a:spcPts val="4253"/>
              </a:lnSpc>
              <a:buNone/>
            </a:pPr>
            <a:r>
              <a:rPr lang="en-US" sz="5400" dirty="0">
                <a:solidFill>
                  <a:srgbClr val="AE8625"/>
                </a:solidFill>
                <a:latin typeface="Prata" pitchFamily="34" charset="0"/>
                <a:ea typeface="Prata" pitchFamily="34" charset="-122"/>
                <a:cs typeface="Prata" pitchFamily="34" charset="-120"/>
              </a:rPr>
              <a:t>Overview</a:t>
            </a:r>
            <a:endParaRPr lang="en-US" sz="5400" dirty="0"/>
          </a:p>
        </p:txBody>
      </p:sp>
      <p:sp>
        <p:nvSpPr>
          <p:cNvPr id="6" name="Text 2"/>
          <p:cNvSpPr/>
          <p:nvPr/>
        </p:nvSpPr>
        <p:spPr>
          <a:xfrm>
            <a:off x="6139339" y="2440316"/>
            <a:ext cx="7934325" cy="1106329"/>
          </a:xfrm>
          <a:prstGeom prst="rect">
            <a:avLst/>
          </a:prstGeom>
          <a:noFill/>
          <a:ln/>
        </p:spPr>
        <p:txBody>
          <a:bodyPr wrap="square" rtlCol="0" anchor="t"/>
          <a:lstStyle/>
          <a:p>
            <a:pPr marL="0" indent="0">
              <a:lnSpc>
                <a:spcPts val="2177"/>
              </a:lnSpc>
              <a:buNone/>
            </a:pPr>
            <a:r>
              <a:rPr lang="en-US" sz="2000" dirty="0">
                <a:solidFill>
                  <a:srgbClr val="CFCBBF"/>
                </a:solidFill>
                <a:latin typeface="Raleway" pitchFamily="34" charset="0"/>
                <a:ea typeface="Raleway" pitchFamily="34" charset="-122"/>
                <a:cs typeface="Raleway" pitchFamily="34" charset="-120"/>
              </a:rPr>
              <a:t>This dataset provides a comprehensive look at various factors that can influence conversion rates in digital marketing campaigns. By analyzing demographic information, marketing tactics, customer engagement, and historical data, we can uncover insights to optimize our strategies and drive better results.</a:t>
            </a:r>
            <a:endParaRPr lang="en-US" sz="2000" dirty="0"/>
          </a:p>
        </p:txBody>
      </p:sp>
      <p:sp>
        <p:nvSpPr>
          <p:cNvPr id="7" name="Shape 3"/>
          <p:cNvSpPr/>
          <p:nvPr/>
        </p:nvSpPr>
        <p:spPr>
          <a:xfrm>
            <a:off x="6139339" y="4903729"/>
            <a:ext cx="388739" cy="388739"/>
          </a:xfrm>
          <a:prstGeom prst="roundRect">
            <a:avLst>
              <a:gd name="adj" fmla="val 13337"/>
            </a:avLst>
          </a:prstGeom>
          <a:solidFill>
            <a:srgbClr val="2D3033"/>
          </a:solidFill>
          <a:ln/>
        </p:spPr>
      </p:sp>
      <p:sp>
        <p:nvSpPr>
          <p:cNvPr id="8" name="Text 4"/>
          <p:cNvSpPr/>
          <p:nvPr/>
        </p:nvSpPr>
        <p:spPr>
          <a:xfrm>
            <a:off x="6240780" y="4921012"/>
            <a:ext cx="89535"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1</a:t>
            </a:r>
            <a:endParaRPr lang="en-US" sz="2041" dirty="0"/>
          </a:p>
        </p:txBody>
      </p:sp>
      <p:sp>
        <p:nvSpPr>
          <p:cNvPr id="9" name="Text 5"/>
          <p:cNvSpPr/>
          <p:nvPr/>
        </p:nvSpPr>
        <p:spPr>
          <a:xfrm>
            <a:off x="6605145" y="4827945"/>
            <a:ext cx="2492216" cy="269915"/>
          </a:xfrm>
          <a:prstGeom prst="rect">
            <a:avLst/>
          </a:prstGeom>
          <a:noFill/>
          <a:ln/>
        </p:spPr>
        <p:txBody>
          <a:bodyPr wrap="none" rtlCol="0" anchor="t"/>
          <a:lstStyle/>
          <a:p>
            <a:pPr marL="0" indent="0">
              <a:lnSpc>
                <a:spcPts val="2126"/>
              </a:lnSpc>
              <a:buNone/>
            </a:pPr>
            <a:r>
              <a:rPr lang="en-US" sz="1701" dirty="0">
                <a:solidFill>
                  <a:srgbClr val="AE8625"/>
                </a:solidFill>
                <a:latin typeface="Prata" pitchFamily="34" charset="0"/>
                <a:ea typeface="Prata" pitchFamily="34" charset="-122"/>
                <a:cs typeface="Prata" pitchFamily="34" charset="-120"/>
              </a:rPr>
              <a:t>Comprehensive Dataset</a:t>
            </a:r>
            <a:endParaRPr lang="en-US" sz="1701" dirty="0"/>
          </a:p>
        </p:txBody>
      </p:sp>
      <p:sp>
        <p:nvSpPr>
          <p:cNvPr id="10" name="Text 6"/>
          <p:cNvSpPr/>
          <p:nvPr/>
        </p:nvSpPr>
        <p:spPr>
          <a:xfrm>
            <a:off x="6652736" y="5180211"/>
            <a:ext cx="7372826" cy="1106329"/>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The dataset consist of Customer ID, Age, Gender, Income, Campaign Channel, Campaign Type, Ad Spend, Click Through Rate, Conversion Rate, Website Visits, Pages Per-Visit, Time On-Site, Social Shares, Email Opens, Email Clicks, Previous Purchases, Loyalty Points, Advertising Platform, Advertising Tool, Conversion.</a:t>
            </a:r>
            <a:endParaRPr lang="en-US" sz="1361" dirty="0"/>
          </a:p>
        </p:txBody>
      </p:sp>
      <p:sp>
        <p:nvSpPr>
          <p:cNvPr id="11" name="Shape 7"/>
          <p:cNvSpPr/>
          <p:nvPr/>
        </p:nvSpPr>
        <p:spPr>
          <a:xfrm>
            <a:off x="6091238" y="6323349"/>
            <a:ext cx="388739" cy="388739"/>
          </a:xfrm>
          <a:prstGeom prst="roundRect">
            <a:avLst>
              <a:gd name="adj" fmla="val 13337"/>
            </a:avLst>
          </a:prstGeom>
          <a:solidFill>
            <a:srgbClr val="2D3033"/>
          </a:solidFill>
          <a:ln/>
        </p:spPr>
      </p:sp>
      <p:sp>
        <p:nvSpPr>
          <p:cNvPr id="12" name="Text 8"/>
          <p:cNvSpPr/>
          <p:nvPr/>
        </p:nvSpPr>
        <p:spPr>
          <a:xfrm>
            <a:off x="6206133" y="6323349"/>
            <a:ext cx="158948"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2</a:t>
            </a:r>
            <a:endParaRPr lang="en-US" sz="2041" dirty="0"/>
          </a:p>
        </p:txBody>
      </p:sp>
      <p:sp>
        <p:nvSpPr>
          <p:cNvPr id="13" name="Text 9"/>
          <p:cNvSpPr/>
          <p:nvPr/>
        </p:nvSpPr>
        <p:spPr>
          <a:xfrm>
            <a:off x="6704006" y="5040154"/>
            <a:ext cx="2160270" cy="768190"/>
          </a:xfrm>
          <a:prstGeom prst="rect">
            <a:avLst/>
          </a:prstGeom>
          <a:noFill/>
          <a:ln/>
        </p:spPr>
        <p:txBody>
          <a:bodyPr wrap="none" rtlCol="0" anchor="t"/>
          <a:lstStyle/>
          <a:p>
            <a:pPr marL="0" indent="0">
              <a:lnSpc>
                <a:spcPts val="2126"/>
              </a:lnSpc>
              <a:buNone/>
            </a:pPr>
            <a:endParaRPr lang="en-US" sz="1701" dirty="0"/>
          </a:p>
        </p:txBody>
      </p:sp>
      <p:sp>
        <p:nvSpPr>
          <p:cNvPr id="14" name="Text 10"/>
          <p:cNvSpPr/>
          <p:nvPr/>
        </p:nvSpPr>
        <p:spPr>
          <a:xfrm>
            <a:off x="6652736" y="5448657"/>
            <a:ext cx="7372826" cy="553164"/>
          </a:xfrm>
          <a:prstGeom prst="rect">
            <a:avLst/>
          </a:prstGeom>
          <a:noFill/>
          <a:ln/>
        </p:spPr>
        <p:txBody>
          <a:bodyPr wrap="square" rtlCol="0" anchor="t"/>
          <a:lstStyle/>
          <a:p>
            <a:pPr marL="0" indent="0">
              <a:lnSpc>
                <a:spcPts val="2177"/>
              </a:lnSpc>
              <a:buNone/>
            </a:pPr>
            <a:endParaRPr lang="en-US" sz="1361" dirty="0"/>
          </a:p>
        </p:txBody>
      </p:sp>
      <p:sp>
        <p:nvSpPr>
          <p:cNvPr id="16" name="Text 12"/>
          <p:cNvSpPr/>
          <p:nvPr/>
        </p:nvSpPr>
        <p:spPr>
          <a:xfrm>
            <a:off x="6205180" y="6433661"/>
            <a:ext cx="160734" cy="259199"/>
          </a:xfrm>
          <a:prstGeom prst="rect">
            <a:avLst/>
          </a:prstGeom>
          <a:noFill/>
          <a:ln/>
        </p:spPr>
        <p:txBody>
          <a:bodyPr wrap="none" rtlCol="0" anchor="t"/>
          <a:lstStyle/>
          <a:p>
            <a:pPr marL="0" indent="0" algn="ctr">
              <a:lnSpc>
                <a:spcPts val="2041"/>
              </a:lnSpc>
              <a:buNone/>
            </a:pPr>
            <a:endParaRPr lang="en-US" sz="2041" dirty="0"/>
          </a:p>
        </p:txBody>
      </p:sp>
      <p:sp>
        <p:nvSpPr>
          <p:cNvPr id="17" name="Text 13"/>
          <p:cNvSpPr/>
          <p:nvPr/>
        </p:nvSpPr>
        <p:spPr>
          <a:xfrm>
            <a:off x="6652736" y="6368891"/>
            <a:ext cx="2160270" cy="269915"/>
          </a:xfrm>
          <a:prstGeom prst="rect">
            <a:avLst/>
          </a:prstGeom>
          <a:noFill/>
          <a:ln/>
        </p:spPr>
        <p:txBody>
          <a:bodyPr wrap="none" rtlCol="0" anchor="t"/>
          <a:lstStyle/>
          <a:p>
            <a:pPr marL="0" indent="0">
              <a:lnSpc>
                <a:spcPts val="2126"/>
              </a:lnSpc>
              <a:buNone/>
            </a:pPr>
            <a:r>
              <a:rPr lang="en-US" sz="1701" dirty="0">
                <a:solidFill>
                  <a:srgbClr val="AE8625"/>
                </a:solidFill>
                <a:latin typeface="Prata" pitchFamily="34" charset="0"/>
                <a:ea typeface="Prata" pitchFamily="34" charset="-122"/>
                <a:cs typeface="Prata" pitchFamily="34" charset="-120"/>
              </a:rPr>
              <a:t>Actionable Insights</a:t>
            </a:r>
            <a:endParaRPr lang="en-US" sz="1701" dirty="0"/>
          </a:p>
        </p:txBody>
      </p:sp>
      <p:sp>
        <p:nvSpPr>
          <p:cNvPr id="18" name="Text 14"/>
          <p:cNvSpPr/>
          <p:nvPr/>
        </p:nvSpPr>
        <p:spPr>
          <a:xfrm>
            <a:off x="6652736" y="6742390"/>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The analysis will uncover strategies to improve conversion rates and optimize marketing efforts.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77917" y="583324"/>
            <a:ext cx="13337628" cy="6936828"/>
          </a:xfrm>
          <a:prstGeom prst="rect">
            <a:avLst/>
          </a:prstGeom>
          <a:solidFill>
            <a:srgbClr val="1B1C1D"/>
          </a:solidFill>
          <a:ln/>
        </p:spPr>
      </p:sp>
      <p:sp>
        <p:nvSpPr>
          <p:cNvPr id="4" name="Text 1"/>
          <p:cNvSpPr/>
          <p:nvPr/>
        </p:nvSpPr>
        <p:spPr>
          <a:xfrm>
            <a:off x="864037" y="1709261"/>
            <a:ext cx="6172200"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Features </a:t>
            </a:r>
            <a:endParaRPr lang="en-US" sz="4860" dirty="0"/>
          </a:p>
        </p:txBody>
      </p:sp>
      <p:sp>
        <p:nvSpPr>
          <p:cNvPr id="5" name="Text 2"/>
          <p:cNvSpPr/>
          <p:nvPr/>
        </p:nvSpPr>
        <p:spPr>
          <a:xfrm>
            <a:off x="864037" y="2851071"/>
            <a:ext cx="6232684" cy="617101"/>
          </a:xfrm>
          <a:prstGeom prst="rect">
            <a:avLst/>
          </a:prstGeom>
          <a:noFill/>
          <a:ln/>
        </p:spPr>
        <p:txBody>
          <a:bodyPr wrap="none" rtlCol="0" anchor="t"/>
          <a:lstStyle/>
          <a:p>
            <a:pPr marL="0" indent="0">
              <a:lnSpc>
                <a:spcPts val="4860"/>
              </a:lnSpc>
              <a:buNone/>
            </a:pPr>
            <a:r>
              <a:rPr lang="en-US" sz="3888" dirty="0">
                <a:solidFill>
                  <a:srgbClr val="AE8625"/>
                </a:solidFill>
                <a:latin typeface="Prata" pitchFamily="34" charset="0"/>
                <a:ea typeface="Prata" pitchFamily="34" charset="-122"/>
                <a:cs typeface="Prata" pitchFamily="34" charset="-120"/>
              </a:rPr>
              <a:t>Demographic Information</a:t>
            </a:r>
            <a:endParaRPr lang="en-US" sz="3888" dirty="0"/>
          </a:p>
        </p:txBody>
      </p:sp>
      <p:sp>
        <p:nvSpPr>
          <p:cNvPr id="6" name="Text 3"/>
          <p:cNvSpPr/>
          <p:nvPr/>
        </p:nvSpPr>
        <p:spPr>
          <a:xfrm>
            <a:off x="864037" y="4085273"/>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User Characteristics</a:t>
            </a:r>
            <a:endParaRPr lang="en-US" sz="2430" dirty="0"/>
          </a:p>
        </p:txBody>
      </p:sp>
      <p:sp>
        <p:nvSpPr>
          <p:cNvPr id="7" name="Text 4"/>
          <p:cNvSpPr/>
          <p:nvPr/>
        </p:nvSpPr>
        <p:spPr>
          <a:xfrm>
            <a:off x="864037" y="4717852"/>
            <a:ext cx="3898821" cy="158019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Age, gender, location, household income, and other personal details that can influence buying behavior.</a:t>
            </a:r>
            <a:endParaRPr lang="en-US" sz="1944" dirty="0"/>
          </a:p>
        </p:txBody>
      </p:sp>
      <p:sp>
        <p:nvSpPr>
          <p:cNvPr id="8" name="Text 5"/>
          <p:cNvSpPr/>
          <p:nvPr/>
        </p:nvSpPr>
        <p:spPr>
          <a:xfrm>
            <a:off x="5372695" y="4085273"/>
            <a:ext cx="3782378"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Interests and Preferences</a:t>
            </a:r>
            <a:endParaRPr lang="en-US" sz="2430" dirty="0"/>
          </a:p>
        </p:txBody>
      </p:sp>
      <p:sp>
        <p:nvSpPr>
          <p:cNvPr id="9" name="Text 6"/>
          <p:cNvSpPr/>
          <p:nvPr/>
        </p:nvSpPr>
        <p:spPr>
          <a:xfrm>
            <a:off x="5372695" y="4717852"/>
            <a:ext cx="3898821" cy="158019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Data on users' browsing history, search queries, and past purchases to understand their interests.</a:t>
            </a:r>
            <a:endParaRPr lang="en-US" sz="1944" dirty="0"/>
          </a:p>
        </p:txBody>
      </p:sp>
      <p:sp>
        <p:nvSpPr>
          <p:cNvPr id="10" name="Text 7"/>
          <p:cNvSpPr/>
          <p:nvPr/>
        </p:nvSpPr>
        <p:spPr>
          <a:xfrm>
            <a:off x="9881354" y="4085273"/>
            <a:ext cx="3365421"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Psychographic Factors</a:t>
            </a:r>
            <a:endParaRPr lang="en-US" sz="2430" dirty="0"/>
          </a:p>
        </p:txBody>
      </p:sp>
      <p:sp>
        <p:nvSpPr>
          <p:cNvPr id="11" name="Text 8"/>
          <p:cNvSpPr/>
          <p:nvPr/>
        </p:nvSpPr>
        <p:spPr>
          <a:xfrm>
            <a:off x="9881354" y="4717852"/>
            <a:ext cx="3898821"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Insights into users' values, attitudes, and lifestyle choices that shape their decision-making.</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88731" y="0"/>
            <a:ext cx="13589876" cy="788276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429232"/>
          </a:xfrm>
          <a:prstGeom prst="rect">
            <a:avLst/>
          </a:prstGeom>
        </p:spPr>
      </p:pic>
      <p:sp>
        <p:nvSpPr>
          <p:cNvPr id="5" name="Text 1"/>
          <p:cNvSpPr/>
          <p:nvPr/>
        </p:nvSpPr>
        <p:spPr>
          <a:xfrm>
            <a:off x="2007156" y="2963585"/>
            <a:ext cx="7599521" cy="607338"/>
          </a:xfrm>
          <a:prstGeom prst="rect">
            <a:avLst/>
          </a:prstGeom>
          <a:noFill/>
          <a:ln/>
        </p:spPr>
        <p:txBody>
          <a:bodyPr wrap="none" rtlCol="0" anchor="t"/>
          <a:lstStyle/>
          <a:p>
            <a:pPr marL="0" indent="0">
              <a:lnSpc>
                <a:spcPts val="4782"/>
              </a:lnSpc>
              <a:buNone/>
            </a:pPr>
            <a:r>
              <a:rPr lang="en-US" sz="3826" dirty="0">
                <a:solidFill>
                  <a:srgbClr val="AE8625"/>
                </a:solidFill>
                <a:latin typeface="Prata" pitchFamily="34" charset="0"/>
                <a:ea typeface="Prata" pitchFamily="34" charset="-122"/>
                <a:cs typeface="Prata" pitchFamily="34" charset="-120"/>
              </a:rPr>
              <a:t>Customer Engagement Variables</a:t>
            </a:r>
            <a:endParaRPr lang="en-US" sz="3826" dirty="0"/>
          </a:p>
        </p:txBody>
      </p:sp>
      <p:sp>
        <p:nvSpPr>
          <p:cNvPr id="6" name="Shape 2"/>
          <p:cNvSpPr/>
          <p:nvPr/>
        </p:nvSpPr>
        <p:spPr>
          <a:xfrm>
            <a:off x="2007156" y="5778817"/>
            <a:ext cx="10615970" cy="24289"/>
          </a:xfrm>
          <a:prstGeom prst="rect">
            <a:avLst/>
          </a:prstGeom>
          <a:solidFill>
            <a:srgbClr val="D2AC47"/>
          </a:solidFill>
          <a:ln/>
        </p:spPr>
      </p:sp>
      <p:sp>
        <p:nvSpPr>
          <p:cNvPr id="7" name="Shape 3"/>
          <p:cNvSpPr/>
          <p:nvPr/>
        </p:nvSpPr>
        <p:spPr>
          <a:xfrm>
            <a:off x="4600337" y="5098733"/>
            <a:ext cx="24289" cy="680085"/>
          </a:xfrm>
          <a:prstGeom prst="rect">
            <a:avLst/>
          </a:prstGeom>
          <a:solidFill>
            <a:srgbClr val="D2AC47"/>
          </a:solidFill>
          <a:ln/>
        </p:spPr>
      </p:sp>
      <p:sp>
        <p:nvSpPr>
          <p:cNvPr id="8" name="Shape 4"/>
          <p:cNvSpPr/>
          <p:nvPr/>
        </p:nvSpPr>
        <p:spPr>
          <a:xfrm>
            <a:off x="4393883" y="5560219"/>
            <a:ext cx="437198" cy="437198"/>
          </a:xfrm>
          <a:prstGeom prst="roundRect">
            <a:avLst>
              <a:gd name="adj" fmla="val 13336"/>
            </a:avLst>
          </a:prstGeom>
          <a:solidFill>
            <a:srgbClr val="2D3033"/>
          </a:solidFill>
          <a:ln/>
        </p:spPr>
      </p:sp>
      <p:sp>
        <p:nvSpPr>
          <p:cNvPr id="9" name="Text 5"/>
          <p:cNvSpPr/>
          <p:nvPr/>
        </p:nvSpPr>
        <p:spPr>
          <a:xfrm>
            <a:off x="4562118" y="5633085"/>
            <a:ext cx="100608" cy="291465"/>
          </a:xfrm>
          <a:prstGeom prst="rect">
            <a:avLst/>
          </a:prstGeom>
          <a:noFill/>
          <a:ln/>
        </p:spPr>
        <p:txBody>
          <a:bodyPr wrap="none" rtlCol="0" anchor="t"/>
          <a:lstStyle/>
          <a:p>
            <a:pPr marL="0" indent="0" algn="ctr">
              <a:lnSpc>
                <a:spcPts val="2295"/>
              </a:lnSpc>
              <a:buNone/>
            </a:pPr>
            <a:r>
              <a:rPr lang="en-US" sz="2295" dirty="0">
                <a:solidFill>
                  <a:srgbClr val="AE8625"/>
                </a:solidFill>
                <a:latin typeface="Prata" pitchFamily="34" charset="0"/>
                <a:ea typeface="Prata" pitchFamily="34" charset="-122"/>
                <a:cs typeface="Prata" pitchFamily="34" charset="-120"/>
              </a:rPr>
              <a:t>1</a:t>
            </a:r>
            <a:endParaRPr lang="en-US" sz="2295" dirty="0"/>
          </a:p>
        </p:txBody>
      </p:sp>
      <p:sp>
        <p:nvSpPr>
          <p:cNvPr id="10" name="Text 6"/>
          <p:cNvSpPr/>
          <p:nvPr/>
        </p:nvSpPr>
        <p:spPr>
          <a:xfrm>
            <a:off x="3397925" y="3862388"/>
            <a:ext cx="2429232" cy="303609"/>
          </a:xfrm>
          <a:prstGeom prst="rect">
            <a:avLst/>
          </a:prstGeom>
          <a:noFill/>
          <a:ln/>
        </p:spPr>
        <p:txBody>
          <a:bodyPr wrap="none" rtlCol="0" anchor="t"/>
          <a:lstStyle/>
          <a:p>
            <a:pPr marL="0" indent="0" algn="ctr">
              <a:lnSpc>
                <a:spcPts val="2391"/>
              </a:lnSpc>
              <a:buNone/>
            </a:pPr>
            <a:r>
              <a:rPr lang="en-US" sz="1913" dirty="0">
                <a:solidFill>
                  <a:srgbClr val="AE8625"/>
                </a:solidFill>
                <a:latin typeface="Prata" pitchFamily="34" charset="0"/>
                <a:ea typeface="Prata" pitchFamily="34" charset="-122"/>
                <a:cs typeface="Prata" pitchFamily="34" charset="-120"/>
              </a:rPr>
              <a:t>Website Interactions</a:t>
            </a:r>
            <a:endParaRPr lang="en-US" sz="1913" dirty="0"/>
          </a:p>
        </p:txBody>
      </p:sp>
      <p:sp>
        <p:nvSpPr>
          <p:cNvPr id="11" name="Text 7"/>
          <p:cNvSpPr/>
          <p:nvPr/>
        </p:nvSpPr>
        <p:spPr>
          <a:xfrm>
            <a:off x="2201466" y="4282559"/>
            <a:ext cx="4822150" cy="621744"/>
          </a:xfrm>
          <a:prstGeom prst="rect">
            <a:avLst/>
          </a:prstGeom>
          <a:noFill/>
          <a:ln/>
        </p:spPr>
        <p:txBody>
          <a:bodyPr wrap="square" rtlCol="0" anchor="t"/>
          <a:lstStyle/>
          <a:p>
            <a:pPr marL="0" indent="0" algn="ctr">
              <a:lnSpc>
                <a:spcPts val="2448"/>
              </a:lnSpc>
              <a:buNone/>
            </a:pPr>
            <a:r>
              <a:rPr lang="en-US" sz="1530" dirty="0">
                <a:solidFill>
                  <a:srgbClr val="CFCBBF"/>
                </a:solidFill>
                <a:latin typeface="Raleway" pitchFamily="34" charset="0"/>
                <a:ea typeface="Raleway" pitchFamily="34" charset="-122"/>
                <a:cs typeface="Raleway" pitchFamily="34" charset="-120"/>
              </a:rPr>
              <a:t>Metrics on user visits, page views, time on site, and engagement with different content.</a:t>
            </a:r>
            <a:endParaRPr lang="en-US" sz="1530" dirty="0"/>
          </a:p>
        </p:txBody>
      </p:sp>
      <p:sp>
        <p:nvSpPr>
          <p:cNvPr id="12" name="Shape 8"/>
          <p:cNvSpPr/>
          <p:nvPr/>
        </p:nvSpPr>
        <p:spPr>
          <a:xfrm>
            <a:off x="7302937" y="5778817"/>
            <a:ext cx="24289" cy="680085"/>
          </a:xfrm>
          <a:prstGeom prst="rect">
            <a:avLst/>
          </a:prstGeom>
          <a:solidFill>
            <a:srgbClr val="D2AC47"/>
          </a:solidFill>
          <a:ln/>
        </p:spPr>
      </p:sp>
      <p:sp>
        <p:nvSpPr>
          <p:cNvPr id="13" name="Shape 9"/>
          <p:cNvSpPr/>
          <p:nvPr/>
        </p:nvSpPr>
        <p:spPr>
          <a:xfrm>
            <a:off x="7096482" y="5560219"/>
            <a:ext cx="437198" cy="437198"/>
          </a:xfrm>
          <a:prstGeom prst="roundRect">
            <a:avLst>
              <a:gd name="adj" fmla="val 13336"/>
            </a:avLst>
          </a:prstGeom>
          <a:solidFill>
            <a:srgbClr val="2D3033"/>
          </a:solidFill>
          <a:ln/>
        </p:spPr>
      </p:sp>
      <p:sp>
        <p:nvSpPr>
          <p:cNvPr id="14" name="Text 10"/>
          <p:cNvSpPr/>
          <p:nvPr/>
        </p:nvSpPr>
        <p:spPr>
          <a:xfrm>
            <a:off x="7225665" y="5633085"/>
            <a:ext cx="178713" cy="291465"/>
          </a:xfrm>
          <a:prstGeom prst="rect">
            <a:avLst/>
          </a:prstGeom>
          <a:noFill/>
          <a:ln/>
        </p:spPr>
        <p:txBody>
          <a:bodyPr wrap="none" rtlCol="0" anchor="t"/>
          <a:lstStyle/>
          <a:p>
            <a:pPr marL="0" indent="0" algn="ctr">
              <a:lnSpc>
                <a:spcPts val="2295"/>
              </a:lnSpc>
              <a:buNone/>
            </a:pPr>
            <a:r>
              <a:rPr lang="en-US" sz="2295" dirty="0">
                <a:solidFill>
                  <a:srgbClr val="AE8625"/>
                </a:solidFill>
                <a:latin typeface="Prata" pitchFamily="34" charset="0"/>
                <a:ea typeface="Prata" pitchFamily="34" charset="-122"/>
                <a:cs typeface="Prata" pitchFamily="34" charset="-120"/>
              </a:rPr>
              <a:t>2</a:t>
            </a:r>
            <a:endParaRPr lang="en-US" sz="2295" dirty="0"/>
          </a:p>
        </p:txBody>
      </p:sp>
      <p:sp>
        <p:nvSpPr>
          <p:cNvPr id="15" name="Text 11"/>
          <p:cNvSpPr/>
          <p:nvPr/>
        </p:nvSpPr>
        <p:spPr>
          <a:xfrm>
            <a:off x="6100405" y="6653332"/>
            <a:ext cx="2429232" cy="303609"/>
          </a:xfrm>
          <a:prstGeom prst="rect">
            <a:avLst/>
          </a:prstGeom>
          <a:noFill/>
          <a:ln/>
        </p:spPr>
        <p:txBody>
          <a:bodyPr wrap="none" rtlCol="0" anchor="t"/>
          <a:lstStyle/>
          <a:p>
            <a:pPr marL="0" indent="0" algn="ctr">
              <a:lnSpc>
                <a:spcPts val="2391"/>
              </a:lnSpc>
              <a:buNone/>
            </a:pPr>
            <a:r>
              <a:rPr lang="en-US" sz="1913" dirty="0">
                <a:solidFill>
                  <a:srgbClr val="AE8625"/>
                </a:solidFill>
                <a:latin typeface="Prata" pitchFamily="34" charset="0"/>
                <a:ea typeface="Prata" pitchFamily="34" charset="-122"/>
                <a:cs typeface="Prata" pitchFamily="34" charset="-120"/>
              </a:rPr>
              <a:t>Email Engagement</a:t>
            </a:r>
            <a:endParaRPr lang="en-US" sz="1913" dirty="0"/>
          </a:p>
        </p:txBody>
      </p:sp>
      <p:sp>
        <p:nvSpPr>
          <p:cNvPr id="16" name="Text 12"/>
          <p:cNvSpPr/>
          <p:nvPr/>
        </p:nvSpPr>
        <p:spPr>
          <a:xfrm>
            <a:off x="4903946" y="7073503"/>
            <a:ext cx="4822269" cy="621744"/>
          </a:xfrm>
          <a:prstGeom prst="rect">
            <a:avLst/>
          </a:prstGeom>
          <a:noFill/>
          <a:ln/>
        </p:spPr>
        <p:txBody>
          <a:bodyPr wrap="square" rtlCol="0" anchor="t"/>
          <a:lstStyle/>
          <a:p>
            <a:pPr marL="0" indent="0" algn="ctr">
              <a:lnSpc>
                <a:spcPts val="2448"/>
              </a:lnSpc>
              <a:buNone/>
            </a:pPr>
            <a:r>
              <a:rPr lang="en-US" sz="1530" dirty="0">
                <a:solidFill>
                  <a:srgbClr val="CFCBBF"/>
                </a:solidFill>
                <a:latin typeface="Raleway" pitchFamily="34" charset="0"/>
                <a:ea typeface="Raleway" pitchFamily="34" charset="-122"/>
                <a:cs typeface="Raleway" pitchFamily="34" charset="-120"/>
              </a:rPr>
              <a:t>Open rates, click-through rates, and subscriber activity for email marketing campaigns.</a:t>
            </a:r>
            <a:endParaRPr lang="en-US" sz="1530" dirty="0"/>
          </a:p>
        </p:txBody>
      </p:sp>
      <p:sp>
        <p:nvSpPr>
          <p:cNvPr id="17" name="Shape 13"/>
          <p:cNvSpPr/>
          <p:nvPr/>
        </p:nvSpPr>
        <p:spPr>
          <a:xfrm>
            <a:off x="10005536" y="5098733"/>
            <a:ext cx="24289" cy="680085"/>
          </a:xfrm>
          <a:prstGeom prst="rect">
            <a:avLst/>
          </a:prstGeom>
          <a:solidFill>
            <a:srgbClr val="D2AC47"/>
          </a:solidFill>
          <a:ln/>
        </p:spPr>
      </p:sp>
      <p:sp>
        <p:nvSpPr>
          <p:cNvPr id="18" name="Shape 14"/>
          <p:cNvSpPr/>
          <p:nvPr/>
        </p:nvSpPr>
        <p:spPr>
          <a:xfrm>
            <a:off x="9799082" y="5560219"/>
            <a:ext cx="437198" cy="437198"/>
          </a:xfrm>
          <a:prstGeom prst="roundRect">
            <a:avLst>
              <a:gd name="adj" fmla="val 13336"/>
            </a:avLst>
          </a:prstGeom>
          <a:solidFill>
            <a:srgbClr val="2D3033"/>
          </a:solidFill>
          <a:ln/>
        </p:spPr>
      </p:sp>
      <p:sp>
        <p:nvSpPr>
          <p:cNvPr id="19" name="Text 15"/>
          <p:cNvSpPr/>
          <p:nvPr/>
        </p:nvSpPr>
        <p:spPr>
          <a:xfrm>
            <a:off x="9927312" y="5633085"/>
            <a:ext cx="180737" cy="291465"/>
          </a:xfrm>
          <a:prstGeom prst="rect">
            <a:avLst/>
          </a:prstGeom>
          <a:noFill/>
          <a:ln/>
        </p:spPr>
        <p:txBody>
          <a:bodyPr wrap="none" rtlCol="0" anchor="t"/>
          <a:lstStyle/>
          <a:p>
            <a:pPr marL="0" indent="0" algn="ctr">
              <a:lnSpc>
                <a:spcPts val="2295"/>
              </a:lnSpc>
              <a:buNone/>
            </a:pPr>
            <a:r>
              <a:rPr lang="en-US" sz="2295" dirty="0">
                <a:solidFill>
                  <a:srgbClr val="AE8625"/>
                </a:solidFill>
                <a:latin typeface="Prata" pitchFamily="34" charset="0"/>
                <a:ea typeface="Prata" pitchFamily="34" charset="-122"/>
                <a:cs typeface="Prata" pitchFamily="34" charset="-120"/>
              </a:rPr>
              <a:t>3</a:t>
            </a:r>
            <a:endParaRPr lang="en-US" sz="2295" dirty="0"/>
          </a:p>
        </p:txBody>
      </p:sp>
      <p:sp>
        <p:nvSpPr>
          <p:cNvPr id="20" name="Text 16"/>
          <p:cNvSpPr/>
          <p:nvPr/>
        </p:nvSpPr>
        <p:spPr>
          <a:xfrm>
            <a:off x="8523684" y="3862388"/>
            <a:ext cx="2987993" cy="303609"/>
          </a:xfrm>
          <a:prstGeom prst="rect">
            <a:avLst/>
          </a:prstGeom>
          <a:noFill/>
          <a:ln/>
        </p:spPr>
        <p:txBody>
          <a:bodyPr wrap="none" rtlCol="0" anchor="t"/>
          <a:lstStyle/>
          <a:p>
            <a:pPr marL="0" indent="0" algn="ctr">
              <a:lnSpc>
                <a:spcPts val="2391"/>
              </a:lnSpc>
              <a:buNone/>
            </a:pPr>
            <a:r>
              <a:rPr lang="en-US" sz="1913" dirty="0">
                <a:solidFill>
                  <a:srgbClr val="AE8625"/>
                </a:solidFill>
                <a:latin typeface="Prata" pitchFamily="34" charset="0"/>
                <a:ea typeface="Prata" pitchFamily="34" charset="-122"/>
                <a:cs typeface="Prata" pitchFamily="34" charset="-120"/>
              </a:rPr>
              <a:t>Social Media Interactions</a:t>
            </a:r>
            <a:endParaRPr lang="en-US" sz="1913" dirty="0"/>
          </a:p>
        </p:txBody>
      </p:sp>
      <p:sp>
        <p:nvSpPr>
          <p:cNvPr id="21" name="Text 17"/>
          <p:cNvSpPr/>
          <p:nvPr/>
        </p:nvSpPr>
        <p:spPr>
          <a:xfrm>
            <a:off x="7606546" y="4282559"/>
            <a:ext cx="4822269" cy="621744"/>
          </a:xfrm>
          <a:prstGeom prst="rect">
            <a:avLst/>
          </a:prstGeom>
          <a:noFill/>
          <a:ln/>
        </p:spPr>
        <p:txBody>
          <a:bodyPr wrap="square" rtlCol="0" anchor="t"/>
          <a:lstStyle/>
          <a:p>
            <a:pPr marL="0" indent="0" algn="ctr">
              <a:lnSpc>
                <a:spcPts val="2448"/>
              </a:lnSpc>
              <a:buNone/>
            </a:pPr>
            <a:r>
              <a:rPr lang="en-US" sz="1530" dirty="0">
                <a:solidFill>
                  <a:srgbClr val="CFCBBF"/>
                </a:solidFill>
                <a:latin typeface="Raleway" pitchFamily="34" charset="0"/>
                <a:ea typeface="Raleway" pitchFamily="34" charset="-122"/>
                <a:cs typeface="Raleway" pitchFamily="34" charset="-120"/>
              </a:rPr>
              <a:t>Shares, likes, comments, and other social engagement signals across platforms.</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62152" y="331076"/>
            <a:ext cx="13511048" cy="7598979"/>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5309" y="737949"/>
            <a:ext cx="5707142" cy="713303"/>
          </a:xfrm>
          <a:prstGeom prst="rect">
            <a:avLst/>
          </a:prstGeom>
          <a:noFill/>
          <a:ln/>
        </p:spPr>
        <p:txBody>
          <a:bodyPr wrap="none" rtlCol="0" anchor="t"/>
          <a:lstStyle/>
          <a:p>
            <a:pPr marL="0" indent="0">
              <a:lnSpc>
                <a:spcPts val="5617"/>
              </a:lnSpc>
              <a:buNone/>
            </a:pPr>
            <a:r>
              <a:rPr lang="en-US" sz="4494" dirty="0">
                <a:solidFill>
                  <a:srgbClr val="AE8625"/>
                </a:solidFill>
                <a:latin typeface="Prata" pitchFamily="34" charset="0"/>
                <a:ea typeface="Prata" pitchFamily="34" charset="-122"/>
                <a:cs typeface="Prata" pitchFamily="34" charset="-120"/>
              </a:rPr>
              <a:t>Historical Data</a:t>
            </a:r>
            <a:endParaRPr lang="en-US" sz="4494" dirty="0"/>
          </a:p>
        </p:txBody>
      </p:sp>
      <p:pic>
        <p:nvPicPr>
          <p:cNvPr id="6" name="Image 2" descr="preencoded.png"/>
          <p:cNvPicPr>
            <a:picLocks noChangeAspect="1"/>
          </p:cNvPicPr>
          <p:nvPr/>
        </p:nvPicPr>
        <p:blipFill>
          <a:blip r:embed="rId5"/>
          <a:stretch>
            <a:fillRect/>
          </a:stretch>
        </p:blipFill>
        <p:spPr>
          <a:xfrm>
            <a:off x="6285309" y="1793677"/>
            <a:ext cx="1141333" cy="1826181"/>
          </a:xfrm>
          <a:prstGeom prst="rect">
            <a:avLst/>
          </a:prstGeom>
        </p:spPr>
      </p:pic>
      <p:sp>
        <p:nvSpPr>
          <p:cNvPr id="7" name="Text 2"/>
          <p:cNvSpPr/>
          <p:nvPr/>
        </p:nvSpPr>
        <p:spPr>
          <a:xfrm>
            <a:off x="7769066" y="2021919"/>
            <a:ext cx="2853571" cy="356711"/>
          </a:xfrm>
          <a:prstGeom prst="rect">
            <a:avLst/>
          </a:prstGeom>
          <a:noFill/>
          <a:ln/>
        </p:spPr>
        <p:txBody>
          <a:bodyPr wrap="none" rtlCol="0" anchor="t"/>
          <a:lstStyle/>
          <a:p>
            <a:pPr marL="0" indent="0" algn="l">
              <a:lnSpc>
                <a:spcPts val="2809"/>
              </a:lnSpc>
              <a:buNone/>
            </a:pPr>
            <a:r>
              <a:rPr lang="en-US" sz="2247" dirty="0">
                <a:solidFill>
                  <a:srgbClr val="AE8625"/>
                </a:solidFill>
                <a:latin typeface="Prata" pitchFamily="34" charset="0"/>
                <a:ea typeface="Prata" pitchFamily="34" charset="-122"/>
                <a:cs typeface="Prata" pitchFamily="34" charset="-120"/>
              </a:rPr>
              <a:t>Past Campaigns</a:t>
            </a:r>
            <a:endParaRPr lang="en-US" sz="2247" dirty="0"/>
          </a:p>
        </p:txBody>
      </p:sp>
      <p:sp>
        <p:nvSpPr>
          <p:cNvPr id="8" name="Text 3"/>
          <p:cNvSpPr/>
          <p:nvPr/>
        </p:nvSpPr>
        <p:spPr>
          <a:xfrm>
            <a:off x="7769066" y="2515553"/>
            <a:ext cx="6062424" cy="730329"/>
          </a:xfrm>
          <a:prstGeom prst="rect">
            <a:avLst/>
          </a:prstGeom>
          <a:noFill/>
          <a:ln/>
        </p:spPr>
        <p:txBody>
          <a:bodyPr wrap="square" rtlCol="0" anchor="t"/>
          <a:lstStyle/>
          <a:p>
            <a:pPr marL="0" indent="0" algn="l">
              <a:lnSpc>
                <a:spcPts val="2876"/>
              </a:lnSpc>
              <a:buNone/>
            </a:pPr>
            <a:r>
              <a:rPr lang="en-US" sz="1798" dirty="0">
                <a:solidFill>
                  <a:srgbClr val="CFCBBF"/>
                </a:solidFill>
                <a:latin typeface="Raleway" pitchFamily="34" charset="0"/>
                <a:ea typeface="Raleway" pitchFamily="34" charset="-122"/>
                <a:cs typeface="Raleway" pitchFamily="34" charset="-120"/>
              </a:rPr>
              <a:t>Record of previous digital marketing efforts, including their objectives, strategies, and outcomes.</a:t>
            </a:r>
            <a:endParaRPr lang="en-US" sz="1798" dirty="0"/>
          </a:p>
        </p:txBody>
      </p:sp>
      <p:pic>
        <p:nvPicPr>
          <p:cNvPr id="9" name="Image 3" descr="preencoded.png"/>
          <p:cNvPicPr>
            <a:picLocks noChangeAspect="1"/>
          </p:cNvPicPr>
          <p:nvPr/>
        </p:nvPicPr>
        <p:blipFill>
          <a:blip r:embed="rId6"/>
          <a:stretch>
            <a:fillRect/>
          </a:stretch>
        </p:blipFill>
        <p:spPr>
          <a:xfrm>
            <a:off x="6285309" y="3619857"/>
            <a:ext cx="1141333" cy="1826181"/>
          </a:xfrm>
          <a:prstGeom prst="rect">
            <a:avLst/>
          </a:prstGeom>
        </p:spPr>
      </p:pic>
      <p:sp>
        <p:nvSpPr>
          <p:cNvPr id="10" name="Text 4"/>
          <p:cNvSpPr/>
          <p:nvPr/>
        </p:nvSpPr>
        <p:spPr>
          <a:xfrm>
            <a:off x="7769066" y="3848100"/>
            <a:ext cx="2853571" cy="356711"/>
          </a:xfrm>
          <a:prstGeom prst="rect">
            <a:avLst/>
          </a:prstGeom>
          <a:noFill/>
          <a:ln/>
        </p:spPr>
        <p:txBody>
          <a:bodyPr wrap="none" rtlCol="0" anchor="t"/>
          <a:lstStyle/>
          <a:p>
            <a:pPr marL="0" indent="0" algn="l">
              <a:lnSpc>
                <a:spcPts val="2809"/>
              </a:lnSpc>
              <a:buNone/>
            </a:pPr>
            <a:r>
              <a:rPr lang="en-US" sz="2247" dirty="0">
                <a:solidFill>
                  <a:srgbClr val="AE8625"/>
                </a:solidFill>
                <a:latin typeface="Prata" pitchFamily="34" charset="0"/>
                <a:ea typeface="Prata" pitchFamily="34" charset="-122"/>
                <a:cs typeface="Prata" pitchFamily="34" charset="-120"/>
              </a:rPr>
              <a:t>Conversion Trends</a:t>
            </a:r>
            <a:endParaRPr lang="en-US" sz="2247" dirty="0"/>
          </a:p>
        </p:txBody>
      </p:sp>
      <p:sp>
        <p:nvSpPr>
          <p:cNvPr id="11" name="Text 5"/>
          <p:cNvSpPr/>
          <p:nvPr/>
        </p:nvSpPr>
        <p:spPr>
          <a:xfrm>
            <a:off x="7769066" y="4341733"/>
            <a:ext cx="6062424" cy="730329"/>
          </a:xfrm>
          <a:prstGeom prst="rect">
            <a:avLst/>
          </a:prstGeom>
          <a:noFill/>
          <a:ln/>
        </p:spPr>
        <p:txBody>
          <a:bodyPr wrap="square" rtlCol="0" anchor="t"/>
          <a:lstStyle/>
          <a:p>
            <a:pPr marL="0" indent="0" algn="l">
              <a:lnSpc>
                <a:spcPts val="2876"/>
              </a:lnSpc>
              <a:buNone/>
            </a:pPr>
            <a:r>
              <a:rPr lang="en-US" sz="1798" dirty="0">
                <a:solidFill>
                  <a:srgbClr val="CFCBBF"/>
                </a:solidFill>
                <a:latin typeface="Raleway" pitchFamily="34" charset="0"/>
                <a:ea typeface="Raleway" pitchFamily="34" charset="-122"/>
                <a:cs typeface="Raleway" pitchFamily="34" charset="-120"/>
              </a:rPr>
              <a:t>Historical data on conversion rates, sales, and revenue generated from past marketing initiatives.</a:t>
            </a:r>
            <a:endParaRPr lang="en-US" sz="1798" dirty="0"/>
          </a:p>
        </p:txBody>
      </p:sp>
      <p:pic>
        <p:nvPicPr>
          <p:cNvPr id="12" name="Image 4" descr="preencoded.png"/>
          <p:cNvPicPr>
            <a:picLocks noChangeAspect="1"/>
          </p:cNvPicPr>
          <p:nvPr/>
        </p:nvPicPr>
        <p:blipFill>
          <a:blip r:embed="rId7"/>
          <a:stretch>
            <a:fillRect/>
          </a:stretch>
        </p:blipFill>
        <p:spPr>
          <a:xfrm>
            <a:off x="6285309" y="5446038"/>
            <a:ext cx="1141333" cy="2045613"/>
          </a:xfrm>
          <a:prstGeom prst="rect">
            <a:avLst/>
          </a:prstGeom>
        </p:spPr>
      </p:pic>
      <p:sp>
        <p:nvSpPr>
          <p:cNvPr id="13" name="Text 6"/>
          <p:cNvSpPr/>
          <p:nvPr/>
        </p:nvSpPr>
        <p:spPr>
          <a:xfrm>
            <a:off x="7769066" y="5674281"/>
            <a:ext cx="2853571" cy="356711"/>
          </a:xfrm>
          <a:prstGeom prst="rect">
            <a:avLst/>
          </a:prstGeom>
          <a:noFill/>
          <a:ln/>
        </p:spPr>
        <p:txBody>
          <a:bodyPr wrap="none" rtlCol="0" anchor="t"/>
          <a:lstStyle/>
          <a:p>
            <a:pPr marL="0" indent="0" algn="l">
              <a:lnSpc>
                <a:spcPts val="2809"/>
              </a:lnSpc>
              <a:buNone/>
            </a:pPr>
            <a:r>
              <a:rPr lang="en-US" sz="2247" dirty="0">
                <a:solidFill>
                  <a:srgbClr val="AE8625"/>
                </a:solidFill>
                <a:latin typeface="Prata" pitchFamily="34" charset="0"/>
                <a:ea typeface="Prata" pitchFamily="34" charset="-122"/>
                <a:cs typeface="Prata" pitchFamily="34" charset="-120"/>
              </a:rPr>
              <a:t>Market Shifts</a:t>
            </a:r>
            <a:endParaRPr lang="en-US" sz="2247" dirty="0"/>
          </a:p>
        </p:txBody>
      </p:sp>
      <p:sp>
        <p:nvSpPr>
          <p:cNvPr id="14" name="Text 7"/>
          <p:cNvSpPr/>
          <p:nvPr/>
        </p:nvSpPr>
        <p:spPr>
          <a:xfrm>
            <a:off x="7769066" y="6167914"/>
            <a:ext cx="6062424" cy="1095494"/>
          </a:xfrm>
          <a:prstGeom prst="rect">
            <a:avLst/>
          </a:prstGeom>
          <a:noFill/>
          <a:ln/>
        </p:spPr>
        <p:txBody>
          <a:bodyPr wrap="square" rtlCol="0" anchor="t"/>
          <a:lstStyle/>
          <a:p>
            <a:pPr marL="0" indent="0" algn="l">
              <a:lnSpc>
                <a:spcPts val="2876"/>
              </a:lnSpc>
              <a:buNone/>
            </a:pPr>
            <a:r>
              <a:rPr lang="en-US" sz="1798" dirty="0">
                <a:solidFill>
                  <a:srgbClr val="CFCBBF"/>
                </a:solidFill>
                <a:latin typeface="Raleway" pitchFamily="34" charset="0"/>
                <a:ea typeface="Raleway" pitchFamily="34" charset="-122"/>
                <a:cs typeface="Raleway" pitchFamily="34" charset="-120"/>
              </a:rPr>
              <a:t>Insights into industry changes, consumer behavior, and other external factors that may have influenced past performance.</a:t>
            </a:r>
            <a:endParaRPr lang="en-US" sz="179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09903" y="0"/>
            <a:ext cx="13873656" cy="7945821"/>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834164"/>
          </a:xfrm>
          <a:prstGeom prst="rect">
            <a:avLst/>
          </a:prstGeom>
        </p:spPr>
      </p:pic>
      <p:sp>
        <p:nvSpPr>
          <p:cNvPr id="5" name="Text 1"/>
          <p:cNvSpPr/>
          <p:nvPr/>
        </p:nvSpPr>
        <p:spPr>
          <a:xfrm>
            <a:off x="1122521" y="3459123"/>
            <a:ext cx="5668328" cy="708541"/>
          </a:xfrm>
          <a:prstGeom prst="rect">
            <a:avLst/>
          </a:prstGeom>
          <a:noFill/>
          <a:ln/>
        </p:spPr>
        <p:txBody>
          <a:bodyPr wrap="none" rtlCol="0" anchor="t"/>
          <a:lstStyle/>
          <a:p>
            <a:pPr marL="0" indent="0">
              <a:lnSpc>
                <a:spcPts val="5579"/>
              </a:lnSpc>
              <a:buNone/>
            </a:pPr>
            <a:r>
              <a:rPr lang="en-US" sz="4463" dirty="0">
                <a:solidFill>
                  <a:srgbClr val="AE8625"/>
                </a:solidFill>
                <a:latin typeface="Prata" pitchFamily="34" charset="0"/>
                <a:ea typeface="Prata" pitchFamily="34" charset="-122"/>
                <a:cs typeface="Prata" pitchFamily="34" charset="-120"/>
              </a:rPr>
              <a:t>Target Variable</a:t>
            </a:r>
            <a:endParaRPr lang="en-US" sz="4463" dirty="0"/>
          </a:p>
        </p:txBody>
      </p:sp>
      <p:pic>
        <p:nvPicPr>
          <p:cNvPr id="6" name="Image 2" descr="preencoded.png"/>
          <p:cNvPicPr>
            <a:picLocks noChangeAspect="1"/>
          </p:cNvPicPr>
          <p:nvPr/>
        </p:nvPicPr>
        <p:blipFill>
          <a:blip r:embed="rId5"/>
          <a:stretch>
            <a:fillRect/>
          </a:stretch>
        </p:blipFill>
        <p:spPr>
          <a:xfrm>
            <a:off x="1122521" y="4507706"/>
            <a:ext cx="566738" cy="566738"/>
          </a:xfrm>
          <a:prstGeom prst="rect">
            <a:avLst/>
          </a:prstGeom>
        </p:spPr>
      </p:pic>
      <p:sp>
        <p:nvSpPr>
          <p:cNvPr id="7" name="Text 2"/>
          <p:cNvSpPr/>
          <p:nvPr/>
        </p:nvSpPr>
        <p:spPr>
          <a:xfrm>
            <a:off x="1122521" y="5301139"/>
            <a:ext cx="2834164" cy="354211"/>
          </a:xfrm>
          <a:prstGeom prst="rect">
            <a:avLst/>
          </a:prstGeom>
          <a:noFill/>
          <a:ln/>
        </p:spPr>
        <p:txBody>
          <a:bodyPr wrap="none" rtlCol="0" anchor="t"/>
          <a:lstStyle/>
          <a:p>
            <a:pPr marL="0" indent="0" algn="l">
              <a:lnSpc>
                <a:spcPts val="2790"/>
              </a:lnSpc>
              <a:buNone/>
            </a:pPr>
            <a:r>
              <a:rPr lang="en-US" sz="2232" dirty="0">
                <a:solidFill>
                  <a:srgbClr val="AE8625"/>
                </a:solidFill>
                <a:latin typeface="Prata" pitchFamily="34" charset="0"/>
                <a:ea typeface="Prata" pitchFamily="34" charset="-122"/>
                <a:cs typeface="Prata" pitchFamily="34" charset="-120"/>
              </a:rPr>
              <a:t>Conversion Rate</a:t>
            </a:r>
            <a:endParaRPr lang="en-US" sz="2232" dirty="0"/>
          </a:p>
        </p:txBody>
      </p:sp>
      <p:sp>
        <p:nvSpPr>
          <p:cNvPr id="8" name="Text 3"/>
          <p:cNvSpPr/>
          <p:nvPr/>
        </p:nvSpPr>
        <p:spPr>
          <a:xfrm>
            <a:off x="1122521" y="5791319"/>
            <a:ext cx="3901678" cy="1813322"/>
          </a:xfrm>
          <a:prstGeom prst="rect">
            <a:avLst/>
          </a:prstGeom>
          <a:noFill/>
          <a:ln/>
        </p:spPr>
        <p:txBody>
          <a:bodyPr wrap="square" rtlCol="0" anchor="t"/>
          <a:lstStyle/>
          <a:p>
            <a:pPr marL="0" indent="0" algn="l">
              <a:lnSpc>
                <a:spcPts val="2856"/>
              </a:lnSpc>
              <a:buNone/>
            </a:pPr>
            <a:r>
              <a:rPr lang="en-US" sz="1785" dirty="0">
                <a:solidFill>
                  <a:srgbClr val="CFCBBF"/>
                </a:solidFill>
                <a:latin typeface="Raleway" pitchFamily="34" charset="0"/>
                <a:ea typeface="Raleway" pitchFamily="34" charset="-122"/>
                <a:cs typeface="Raleway" pitchFamily="34" charset="-120"/>
              </a:rPr>
              <a:t>The primary metric we aim to predict, indicating the percentage of visitors who take a desired action, such as making a purchase or signing up for a service.</a:t>
            </a:r>
            <a:endParaRPr lang="en-US" sz="1785" dirty="0"/>
          </a:p>
        </p:txBody>
      </p:sp>
      <p:pic>
        <p:nvPicPr>
          <p:cNvPr id="9" name="Image 3" descr="preencoded.png"/>
          <p:cNvPicPr>
            <a:picLocks noChangeAspect="1"/>
          </p:cNvPicPr>
          <p:nvPr/>
        </p:nvPicPr>
        <p:blipFill>
          <a:blip r:embed="rId6"/>
          <a:stretch>
            <a:fillRect/>
          </a:stretch>
        </p:blipFill>
        <p:spPr>
          <a:xfrm>
            <a:off x="5364242" y="4507706"/>
            <a:ext cx="566738" cy="566738"/>
          </a:xfrm>
          <a:prstGeom prst="rect">
            <a:avLst/>
          </a:prstGeom>
        </p:spPr>
      </p:pic>
      <p:sp>
        <p:nvSpPr>
          <p:cNvPr id="10" name="Text 4"/>
          <p:cNvSpPr/>
          <p:nvPr/>
        </p:nvSpPr>
        <p:spPr>
          <a:xfrm>
            <a:off x="5364242" y="5301139"/>
            <a:ext cx="2834164" cy="354211"/>
          </a:xfrm>
          <a:prstGeom prst="rect">
            <a:avLst/>
          </a:prstGeom>
          <a:noFill/>
          <a:ln/>
        </p:spPr>
        <p:txBody>
          <a:bodyPr wrap="none" rtlCol="0" anchor="t"/>
          <a:lstStyle/>
          <a:p>
            <a:pPr marL="0" indent="0" algn="l">
              <a:lnSpc>
                <a:spcPts val="2790"/>
              </a:lnSpc>
              <a:buNone/>
            </a:pPr>
            <a:r>
              <a:rPr lang="en-US" sz="2232" dirty="0">
                <a:solidFill>
                  <a:srgbClr val="AE8625"/>
                </a:solidFill>
                <a:latin typeface="Prata" pitchFamily="34" charset="0"/>
                <a:ea typeface="Prata" pitchFamily="34" charset="-122"/>
                <a:cs typeface="Prata" pitchFamily="34" charset="-120"/>
              </a:rPr>
              <a:t>Revenue Impact</a:t>
            </a:r>
            <a:endParaRPr lang="en-US" sz="2232" dirty="0"/>
          </a:p>
        </p:txBody>
      </p:sp>
      <p:sp>
        <p:nvSpPr>
          <p:cNvPr id="11" name="Text 5"/>
          <p:cNvSpPr/>
          <p:nvPr/>
        </p:nvSpPr>
        <p:spPr>
          <a:xfrm>
            <a:off x="5364242" y="5791319"/>
            <a:ext cx="3901678" cy="1813322"/>
          </a:xfrm>
          <a:prstGeom prst="rect">
            <a:avLst/>
          </a:prstGeom>
          <a:noFill/>
          <a:ln/>
        </p:spPr>
        <p:txBody>
          <a:bodyPr wrap="square" rtlCol="0" anchor="t"/>
          <a:lstStyle/>
          <a:p>
            <a:pPr marL="0" indent="0" algn="l">
              <a:lnSpc>
                <a:spcPts val="2856"/>
              </a:lnSpc>
              <a:buNone/>
            </a:pPr>
            <a:r>
              <a:rPr lang="en-US" sz="1785" dirty="0">
                <a:solidFill>
                  <a:srgbClr val="CFCBBF"/>
                </a:solidFill>
                <a:latin typeface="Raleway" pitchFamily="34" charset="0"/>
                <a:ea typeface="Raleway" pitchFamily="34" charset="-122"/>
                <a:cs typeface="Raleway" pitchFamily="34" charset="-120"/>
              </a:rPr>
              <a:t>Accurately predicting conversion rates can have a significant impact on revenue generation and profitability for digital marketing campaigns.</a:t>
            </a:r>
            <a:endParaRPr lang="en-US" sz="1785" dirty="0"/>
          </a:p>
        </p:txBody>
      </p:sp>
      <p:pic>
        <p:nvPicPr>
          <p:cNvPr id="12" name="Image 4" descr="preencoded.png"/>
          <p:cNvPicPr>
            <a:picLocks noChangeAspect="1"/>
          </p:cNvPicPr>
          <p:nvPr/>
        </p:nvPicPr>
        <p:blipFill>
          <a:blip r:embed="rId7"/>
          <a:stretch>
            <a:fillRect/>
          </a:stretch>
        </p:blipFill>
        <p:spPr>
          <a:xfrm>
            <a:off x="9605962" y="4507706"/>
            <a:ext cx="566738" cy="566738"/>
          </a:xfrm>
          <a:prstGeom prst="rect">
            <a:avLst/>
          </a:prstGeom>
        </p:spPr>
      </p:pic>
      <p:sp>
        <p:nvSpPr>
          <p:cNvPr id="13" name="Text 6"/>
          <p:cNvSpPr/>
          <p:nvPr/>
        </p:nvSpPr>
        <p:spPr>
          <a:xfrm>
            <a:off x="9605962" y="5301139"/>
            <a:ext cx="3072646" cy="354211"/>
          </a:xfrm>
          <a:prstGeom prst="rect">
            <a:avLst/>
          </a:prstGeom>
          <a:noFill/>
          <a:ln/>
        </p:spPr>
        <p:txBody>
          <a:bodyPr wrap="none" rtlCol="0" anchor="t"/>
          <a:lstStyle/>
          <a:p>
            <a:pPr marL="0" indent="0" algn="l">
              <a:lnSpc>
                <a:spcPts val="2790"/>
              </a:lnSpc>
              <a:buNone/>
            </a:pPr>
            <a:r>
              <a:rPr lang="en-US" sz="2232" dirty="0">
                <a:solidFill>
                  <a:srgbClr val="AE8625"/>
                </a:solidFill>
                <a:latin typeface="Prata" pitchFamily="34" charset="0"/>
                <a:ea typeface="Prata" pitchFamily="34" charset="-122"/>
                <a:cs typeface="Prata" pitchFamily="34" charset="-120"/>
              </a:rPr>
              <a:t>Optimization Potential</a:t>
            </a:r>
            <a:endParaRPr lang="en-US" sz="2232" dirty="0"/>
          </a:p>
        </p:txBody>
      </p:sp>
      <p:sp>
        <p:nvSpPr>
          <p:cNvPr id="14" name="Text 7"/>
          <p:cNvSpPr/>
          <p:nvPr/>
        </p:nvSpPr>
        <p:spPr>
          <a:xfrm>
            <a:off x="9605962" y="5791319"/>
            <a:ext cx="3901797" cy="1450657"/>
          </a:xfrm>
          <a:prstGeom prst="rect">
            <a:avLst/>
          </a:prstGeom>
          <a:noFill/>
          <a:ln/>
        </p:spPr>
        <p:txBody>
          <a:bodyPr wrap="square" rtlCol="0" anchor="t"/>
          <a:lstStyle/>
          <a:p>
            <a:pPr marL="0" indent="0" algn="l">
              <a:lnSpc>
                <a:spcPts val="2856"/>
              </a:lnSpc>
              <a:buNone/>
            </a:pPr>
            <a:r>
              <a:rPr lang="en-US" sz="1785" dirty="0">
                <a:solidFill>
                  <a:srgbClr val="CFCBBF"/>
                </a:solidFill>
                <a:latin typeface="Raleway" pitchFamily="34" charset="0"/>
                <a:ea typeface="Raleway" pitchFamily="34" charset="-122"/>
                <a:cs typeface="Raleway" pitchFamily="34" charset="-120"/>
              </a:rPr>
              <a:t>The model's predictions can guide strategic decisions and optimize marketing efforts to improve overall performance.</a:t>
            </a:r>
            <a:endParaRPr lang="en-US" sz="178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10495"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20" name="Picture 19">
            <a:extLst>
              <a:ext uri="{FF2B5EF4-FFF2-40B4-BE49-F238E27FC236}">
                <a16:creationId xmlns:a16="http://schemas.microsoft.com/office/drawing/2014/main" id="{5DEE0054-244B-9388-9DB9-86E2CEFC3AD5}"/>
              </a:ext>
            </a:extLst>
          </p:cNvPr>
          <p:cNvPicPr>
            <a:picLocks noChangeAspect="1"/>
          </p:cNvPicPr>
          <p:nvPr/>
        </p:nvPicPr>
        <p:blipFill rotWithShape="1">
          <a:blip r:embed="rId5"/>
          <a:srcRect l="6689" t="17282" r="30111" b="15393"/>
          <a:stretch/>
        </p:blipFill>
        <p:spPr>
          <a:xfrm>
            <a:off x="5570706" y="1324300"/>
            <a:ext cx="4487694" cy="2979682"/>
          </a:xfrm>
          <a:prstGeom prst="rect">
            <a:avLst/>
          </a:prstGeom>
        </p:spPr>
      </p:pic>
      <p:pic>
        <p:nvPicPr>
          <p:cNvPr id="22" name="Picture 21">
            <a:extLst>
              <a:ext uri="{FF2B5EF4-FFF2-40B4-BE49-F238E27FC236}">
                <a16:creationId xmlns:a16="http://schemas.microsoft.com/office/drawing/2014/main" id="{F80EF189-E006-7811-1C2A-9D61E7502EA9}"/>
              </a:ext>
            </a:extLst>
          </p:cNvPr>
          <p:cNvPicPr>
            <a:picLocks noChangeAspect="1"/>
          </p:cNvPicPr>
          <p:nvPr/>
        </p:nvPicPr>
        <p:blipFill rotWithShape="1">
          <a:blip r:embed="rId6"/>
          <a:srcRect l="5531" t="30000" r="62074" b="35517"/>
          <a:stretch/>
        </p:blipFill>
        <p:spPr>
          <a:xfrm>
            <a:off x="10142706" y="1552899"/>
            <a:ext cx="4372524" cy="2616833"/>
          </a:xfrm>
          <a:prstGeom prst="rect">
            <a:avLst/>
          </a:prstGeom>
        </p:spPr>
      </p:pic>
      <p:pic>
        <p:nvPicPr>
          <p:cNvPr id="26" name="Picture 25">
            <a:extLst>
              <a:ext uri="{FF2B5EF4-FFF2-40B4-BE49-F238E27FC236}">
                <a16:creationId xmlns:a16="http://schemas.microsoft.com/office/drawing/2014/main" id="{025F5E58-75F0-C4B4-C449-F1741A2C750F}"/>
              </a:ext>
            </a:extLst>
          </p:cNvPr>
          <p:cNvPicPr>
            <a:picLocks noChangeAspect="1"/>
          </p:cNvPicPr>
          <p:nvPr/>
        </p:nvPicPr>
        <p:blipFill rotWithShape="1">
          <a:blip r:embed="rId7"/>
          <a:srcRect l="6015" t="23707" r="31824" b="5819"/>
          <a:stretch/>
        </p:blipFill>
        <p:spPr>
          <a:xfrm>
            <a:off x="10027536" y="4319743"/>
            <a:ext cx="4487694" cy="2860577"/>
          </a:xfrm>
          <a:prstGeom prst="rect">
            <a:avLst/>
          </a:prstGeom>
        </p:spPr>
      </p:pic>
      <p:pic>
        <p:nvPicPr>
          <p:cNvPr id="1026" name="Picture 2" descr="No description has been provided for this image">
            <a:extLst>
              <a:ext uri="{FF2B5EF4-FFF2-40B4-BE49-F238E27FC236}">
                <a16:creationId xmlns:a16="http://schemas.microsoft.com/office/drawing/2014/main" id="{852E88B6-80AF-52A0-7DD9-5113A5F3D1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495" y="1907998"/>
            <a:ext cx="5157527" cy="47503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77A4CD5E-3A14-6C5D-3468-C7450893CC62}"/>
              </a:ext>
            </a:extLst>
          </p:cNvPr>
          <p:cNvPicPr>
            <a:picLocks noChangeAspect="1"/>
          </p:cNvPicPr>
          <p:nvPr/>
        </p:nvPicPr>
        <p:blipFill rotWithShape="1">
          <a:blip r:embed="rId9"/>
          <a:srcRect l="6743" t="14441" r="31014" b="15517"/>
          <a:stretch/>
        </p:blipFill>
        <p:spPr>
          <a:xfrm>
            <a:off x="5585706" y="4430106"/>
            <a:ext cx="4394126" cy="2780036"/>
          </a:xfrm>
          <a:prstGeom prst="rect">
            <a:avLst/>
          </a:prstGeom>
        </p:spPr>
      </p:pic>
      <p:sp>
        <p:nvSpPr>
          <p:cNvPr id="5" name="TextBox 4">
            <a:extLst>
              <a:ext uri="{FF2B5EF4-FFF2-40B4-BE49-F238E27FC236}">
                <a16:creationId xmlns:a16="http://schemas.microsoft.com/office/drawing/2014/main" id="{CB593E17-2EA8-CEC8-506D-C32C24D764A4}"/>
              </a:ext>
            </a:extLst>
          </p:cNvPr>
          <p:cNvSpPr txBox="1"/>
          <p:nvPr/>
        </p:nvSpPr>
        <p:spPr>
          <a:xfrm>
            <a:off x="4256690" y="677917"/>
            <a:ext cx="11382962" cy="845744"/>
          </a:xfrm>
          <a:prstGeom prst="rect">
            <a:avLst/>
          </a:prstGeom>
          <a:noFill/>
        </p:spPr>
        <p:txBody>
          <a:bodyPr wrap="square" rtlCol="0">
            <a:spAutoFit/>
          </a:bodyPr>
          <a:lstStyle/>
          <a:p>
            <a:pPr marL="0" indent="0">
              <a:lnSpc>
                <a:spcPts val="4779"/>
              </a:lnSpc>
              <a:buNone/>
            </a:pPr>
            <a:r>
              <a:rPr lang="en-US" sz="8800" dirty="0">
                <a:solidFill>
                  <a:srgbClr val="AE8625"/>
                </a:solidFill>
                <a:latin typeface="Prata" pitchFamily="34" charset="0"/>
                <a:ea typeface="Prata" pitchFamily="34" charset="-122"/>
              </a:rPr>
              <a:t>DATA VISUALIZATION</a:t>
            </a:r>
            <a:endParaRPr lang="en-US" sz="8800" dirty="0"/>
          </a:p>
        </p:txBody>
      </p:sp>
    </p:spTree>
    <p:extLst>
      <p:ext uri="{BB962C8B-B14F-4D97-AF65-F5344CB8AC3E}">
        <p14:creationId xmlns:p14="http://schemas.microsoft.com/office/powerpoint/2010/main" val="1002571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17" name="Picture 16">
            <a:extLst>
              <a:ext uri="{FF2B5EF4-FFF2-40B4-BE49-F238E27FC236}">
                <a16:creationId xmlns:a16="http://schemas.microsoft.com/office/drawing/2014/main" id="{01BA60E3-3D29-EE46-DFA6-C2F875A48127}"/>
              </a:ext>
            </a:extLst>
          </p:cNvPr>
          <p:cNvPicPr>
            <a:picLocks noChangeAspect="1"/>
          </p:cNvPicPr>
          <p:nvPr/>
        </p:nvPicPr>
        <p:blipFill rotWithShape="1">
          <a:blip r:embed="rId5"/>
          <a:srcRect l="13211" t="27342" r="37908" b="8786"/>
          <a:stretch/>
        </p:blipFill>
        <p:spPr>
          <a:xfrm>
            <a:off x="287337" y="378376"/>
            <a:ext cx="4785598" cy="3515710"/>
          </a:xfrm>
          <a:prstGeom prst="rect">
            <a:avLst/>
          </a:prstGeom>
        </p:spPr>
      </p:pic>
      <p:pic>
        <p:nvPicPr>
          <p:cNvPr id="19" name="Picture 18">
            <a:extLst>
              <a:ext uri="{FF2B5EF4-FFF2-40B4-BE49-F238E27FC236}">
                <a16:creationId xmlns:a16="http://schemas.microsoft.com/office/drawing/2014/main" id="{2AE112D6-692E-291F-4240-3AC35A21648A}"/>
              </a:ext>
            </a:extLst>
          </p:cNvPr>
          <p:cNvPicPr>
            <a:picLocks noChangeAspect="1"/>
          </p:cNvPicPr>
          <p:nvPr/>
        </p:nvPicPr>
        <p:blipFill rotWithShape="1">
          <a:blip r:embed="rId6"/>
          <a:srcRect l="12316" t="25217" r="25888" b="5603"/>
          <a:stretch/>
        </p:blipFill>
        <p:spPr>
          <a:xfrm>
            <a:off x="226586" y="4193630"/>
            <a:ext cx="5310181" cy="3342290"/>
          </a:xfrm>
          <a:prstGeom prst="rect">
            <a:avLst/>
          </a:prstGeom>
        </p:spPr>
      </p:pic>
      <p:pic>
        <p:nvPicPr>
          <p:cNvPr id="23" name="Picture 22">
            <a:extLst>
              <a:ext uri="{FF2B5EF4-FFF2-40B4-BE49-F238E27FC236}">
                <a16:creationId xmlns:a16="http://schemas.microsoft.com/office/drawing/2014/main" id="{59B6A1F2-66C4-4113-4AA4-F54F63ABFBC5}"/>
              </a:ext>
            </a:extLst>
          </p:cNvPr>
          <p:cNvPicPr>
            <a:picLocks noChangeAspect="1"/>
          </p:cNvPicPr>
          <p:nvPr/>
        </p:nvPicPr>
        <p:blipFill rotWithShape="1">
          <a:blip r:embed="rId7"/>
          <a:srcRect l="11831" t="24137" r="35944" b="5820"/>
          <a:stretch/>
        </p:blipFill>
        <p:spPr>
          <a:xfrm>
            <a:off x="5289163" y="465083"/>
            <a:ext cx="4254678" cy="3208283"/>
          </a:xfrm>
          <a:prstGeom prst="rect">
            <a:avLst/>
          </a:prstGeom>
        </p:spPr>
      </p:pic>
      <p:pic>
        <p:nvPicPr>
          <p:cNvPr id="25" name="Picture 24">
            <a:extLst>
              <a:ext uri="{FF2B5EF4-FFF2-40B4-BE49-F238E27FC236}">
                <a16:creationId xmlns:a16="http://schemas.microsoft.com/office/drawing/2014/main" id="{EBFF0D49-F48F-28BE-0259-8EA63F473BFB}"/>
              </a:ext>
            </a:extLst>
          </p:cNvPr>
          <p:cNvPicPr>
            <a:picLocks noChangeAspect="1"/>
          </p:cNvPicPr>
          <p:nvPr/>
        </p:nvPicPr>
        <p:blipFill rotWithShape="1">
          <a:blip r:embed="rId8"/>
          <a:srcRect l="12438" t="24138" r="27825" b="7759"/>
          <a:stretch/>
        </p:blipFill>
        <p:spPr>
          <a:xfrm>
            <a:off x="9716758" y="606971"/>
            <a:ext cx="4783963" cy="3066395"/>
          </a:xfrm>
          <a:prstGeom prst="rect">
            <a:avLst/>
          </a:prstGeom>
        </p:spPr>
      </p:pic>
      <p:pic>
        <p:nvPicPr>
          <p:cNvPr id="26" name="Picture 4" descr="No description has been provided for this image">
            <a:extLst>
              <a:ext uri="{FF2B5EF4-FFF2-40B4-BE49-F238E27FC236}">
                <a16:creationId xmlns:a16="http://schemas.microsoft.com/office/drawing/2014/main" id="{444674CA-95F9-3EFF-4479-869E9389EE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0482" y="4094451"/>
            <a:ext cx="7930828" cy="3638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133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144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533699" y="493902"/>
            <a:ext cx="5653921" cy="706755"/>
          </a:xfrm>
          <a:prstGeom prst="rect">
            <a:avLst/>
          </a:prstGeom>
          <a:noFill/>
          <a:ln/>
        </p:spPr>
        <p:txBody>
          <a:bodyPr wrap="none" rtlCol="0" anchor="t"/>
          <a:lstStyle/>
          <a:p>
            <a:pPr marL="0" indent="0">
              <a:lnSpc>
                <a:spcPts val="5565"/>
              </a:lnSpc>
              <a:buNone/>
            </a:pP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Prata" pitchFamily="34" charset="0"/>
                <a:ea typeface="Prata" pitchFamily="34" charset="-122"/>
              </a:rPr>
              <a:t>Top 6 Conversion Rate</a:t>
            </a:r>
            <a:endPar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20" name="Picture 19">
            <a:extLst>
              <a:ext uri="{FF2B5EF4-FFF2-40B4-BE49-F238E27FC236}">
                <a16:creationId xmlns:a16="http://schemas.microsoft.com/office/drawing/2014/main" id="{1D5B4ECA-470F-A10C-6F65-7841DD6852D9}"/>
              </a:ext>
            </a:extLst>
          </p:cNvPr>
          <p:cNvPicPr>
            <a:picLocks noChangeAspect="1"/>
          </p:cNvPicPr>
          <p:nvPr/>
        </p:nvPicPr>
        <p:blipFill rotWithShape="1">
          <a:blip r:embed="rId5"/>
          <a:srcRect l="14013" t="25001" r="10014" b="5603"/>
          <a:stretch/>
        </p:blipFill>
        <p:spPr>
          <a:xfrm>
            <a:off x="47299" y="5203892"/>
            <a:ext cx="5486400" cy="2817577"/>
          </a:xfrm>
          <a:prstGeom prst="rect">
            <a:avLst/>
          </a:prstGeom>
        </p:spPr>
      </p:pic>
      <p:pic>
        <p:nvPicPr>
          <p:cNvPr id="22" name="Picture 21">
            <a:extLst>
              <a:ext uri="{FF2B5EF4-FFF2-40B4-BE49-F238E27FC236}">
                <a16:creationId xmlns:a16="http://schemas.microsoft.com/office/drawing/2014/main" id="{D033B0F4-FAB7-8519-E2AA-612F2FA108BC}"/>
              </a:ext>
            </a:extLst>
          </p:cNvPr>
          <p:cNvPicPr>
            <a:picLocks noChangeAspect="1"/>
          </p:cNvPicPr>
          <p:nvPr/>
        </p:nvPicPr>
        <p:blipFill rotWithShape="1">
          <a:blip r:embed="rId6"/>
          <a:srcRect l="11953" t="24354" r="25160" b="6250"/>
          <a:stretch/>
        </p:blipFill>
        <p:spPr>
          <a:xfrm>
            <a:off x="10224991" y="2330662"/>
            <a:ext cx="4302298" cy="2669250"/>
          </a:xfrm>
          <a:prstGeom prst="rect">
            <a:avLst/>
          </a:prstGeom>
        </p:spPr>
      </p:pic>
      <p:pic>
        <p:nvPicPr>
          <p:cNvPr id="24" name="Picture 23">
            <a:extLst>
              <a:ext uri="{FF2B5EF4-FFF2-40B4-BE49-F238E27FC236}">
                <a16:creationId xmlns:a16="http://schemas.microsoft.com/office/drawing/2014/main" id="{A32EB37F-0411-3AA2-326D-941EB040EA71}"/>
              </a:ext>
            </a:extLst>
          </p:cNvPr>
          <p:cNvPicPr>
            <a:picLocks noChangeAspect="1"/>
          </p:cNvPicPr>
          <p:nvPr/>
        </p:nvPicPr>
        <p:blipFill rotWithShape="1">
          <a:blip r:embed="rId7"/>
          <a:srcRect l="11952" t="24569" r="24798" b="6250"/>
          <a:stretch/>
        </p:blipFill>
        <p:spPr>
          <a:xfrm>
            <a:off x="10058396" y="5192361"/>
            <a:ext cx="4477407" cy="2753349"/>
          </a:xfrm>
          <a:prstGeom prst="rect">
            <a:avLst/>
          </a:prstGeom>
        </p:spPr>
      </p:pic>
      <p:grpSp>
        <p:nvGrpSpPr>
          <p:cNvPr id="29" name="Group 28">
            <a:extLst>
              <a:ext uri="{FF2B5EF4-FFF2-40B4-BE49-F238E27FC236}">
                <a16:creationId xmlns:a16="http://schemas.microsoft.com/office/drawing/2014/main" id="{FB2881AE-72DD-6C18-E632-4CA265DFE356}"/>
              </a:ext>
            </a:extLst>
          </p:cNvPr>
          <p:cNvGrpSpPr/>
          <p:nvPr/>
        </p:nvGrpSpPr>
        <p:grpSpPr>
          <a:xfrm>
            <a:off x="105666" y="756282"/>
            <a:ext cx="4524703" cy="4243630"/>
            <a:chOff x="6873104" y="894128"/>
            <a:chExt cx="7581966" cy="6700346"/>
          </a:xfrm>
        </p:grpSpPr>
        <p:pic>
          <p:nvPicPr>
            <p:cNvPr id="26" name="Picture 25">
              <a:extLst>
                <a:ext uri="{FF2B5EF4-FFF2-40B4-BE49-F238E27FC236}">
                  <a16:creationId xmlns:a16="http://schemas.microsoft.com/office/drawing/2014/main" id="{5AD6682B-F45E-5AB0-40B1-8C2274113E89}"/>
                </a:ext>
              </a:extLst>
            </p:cNvPr>
            <p:cNvPicPr>
              <a:picLocks noChangeAspect="1"/>
            </p:cNvPicPr>
            <p:nvPr/>
          </p:nvPicPr>
          <p:blipFill rotWithShape="1">
            <a:blip r:embed="rId8"/>
            <a:srcRect l="11478" t="29310" r="30249" b="25862"/>
            <a:stretch/>
          </p:blipFill>
          <p:spPr>
            <a:xfrm>
              <a:off x="6873104" y="894128"/>
              <a:ext cx="7581965" cy="3279228"/>
            </a:xfrm>
            <a:prstGeom prst="rect">
              <a:avLst/>
            </a:prstGeom>
          </p:spPr>
        </p:pic>
        <p:pic>
          <p:nvPicPr>
            <p:cNvPr id="28" name="Picture 27">
              <a:extLst>
                <a:ext uri="{FF2B5EF4-FFF2-40B4-BE49-F238E27FC236}">
                  <a16:creationId xmlns:a16="http://schemas.microsoft.com/office/drawing/2014/main" id="{9A760E98-5CC5-8020-87FC-03186B23A90C}"/>
                </a:ext>
              </a:extLst>
            </p:cNvPr>
            <p:cNvPicPr>
              <a:picLocks noChangeAspect="1"/>
            </p:cNvPicPr>
            <p:nvPr/>
          </p:nvPicPr>
          <p:blipFill rotWithShape="1">
            <a:blip r:embed="rId9"/>
            <a:srcRect l="11468" t="34698" r="30259" b="18535"/>
            <a:stretch/>
          </p:blipFill>
          <p:spPr>
            <a:xfrm>
              <a:off x="6873105" y="4173356"/>
              <a:ext cx="7581965" cy="3421118"/>
            </a:xfrm>
            <a:prstGeom prst="rect">
              <a:avLst/>
            </a:prstGeom>
          </p:spPr>
        </p:pic>
      </p:grpSp>
      <p:pic>
        <p:nvPicPr>
          <p:cNvPr id="31" name="Picture 30">
            <a:extLst>
              <a:ext uri="{FF2B5EF4-FFF2-40B4-BE49-F238E27FC236}">
                <a16:creationId xmlns:a16="http://schemas.microsoft.com/office/drawing/2014/main" id="{60E93A1B-B985-7669-0EA8-23E0B204E9D4}"/>
              </a:ext>
            </a:extLst>
          </p:cNvPr>
          <p:cNvPicPr>
            <a:picLocks noChangeAspect="1"/>
          </p:cNvPicPr>
          <p:nvPr/>
        </p:nvPicPr>
        <p:blipFill rotWithShape="1">
          <a:blip r:embed="rId10"/>
          <a:srcRect l="11832" t="24785" r="23585" b="5388"/>
          <a:stretch/>
        </p:blipFill>
        <p:spPr>
          <a:xfrm>
            <a:off x="5658526" y="5204136"/>
            <a:ext cx="4299743" cy="2613728"/>
          </a:xfrm>
          <a:prstGeom prst="rect">
            <a:avLst/>
          </a:prstGeom>
        </p:spPr>
      </p:pic>
      <p:pic>
        <p:nvPicPr>
          <p:cNvPr id="32" name="Picture 31">
            <a:extLst>
              <a:ext uri="{FF2B5EF4-FFF2-40B4-BE49-F238E27FC236}">
                <a16:creationId xmlns:a16="http://schemas.microsoft.com/office/drawing/2014/main" id="{3D65772D-F8FB-60AA-FB7A-D354E8938490}"/>
              </a:ext>
            </a:extLst>
          </p:cNvPr>
          <p:cNvPicPr>
            <a:picLocks noChangeAspect="1"/>
          </p:cNvPicPr>
          <p:nvPr/>
        </p:nvPicPr>
        <p:blipFill rotWithShape="1">
          <a:blip r:embed="rId11"/>
          <a:srcRect l="6689" t="17282" r="30111" b="15393"/>
          <a:stretch/>
        </p:blipFill>
        <p:spPr>
          <a:xfrm>
            <a:off x="4796960" y="1508788"/>
            <a:ext cx="5261440" cy="3493424"/>
          </a:xfrm>
          <a:prstGeom prst="rect">
            <a:avLst/>
          </a:prstGeom>
        </p:spPr>
      </p:pic>
    </p:spTree>
    <p:extLst>
      <p:ext uri="{BB962C8B-B14F-4D97-AF65-F5344CB8AC3E}">
        <p14:creationId xmlns:p14="http://schemas.microsoft.com/office/powerpoint/2010/main" val="410834289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543</TotalTime>
  <Words>499</Words>
  <Application>Microsoft Office PowerPoint</Application>
  <PresentationFormat>Custom</PresentationFormat>
  <Paragraphs>73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Gill Sans MT</vt:lpstr>
      <vt:lpstr>Prata</vt:lpstr>
      <vt:lpstr>Raleway</vt:lpstr>
      <vt:lpstr>Sylfaen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ome precious</cp:lastModifiedBy>
  <cp:revision>7</cp:revision>
  <dcterms:created xsi:type="dcterms:W3CDTF">2024-07-04T10:15:30Z</dcterms:created>
  <dcterms:modified xsi:type="dcterms:W3CDTF">2024-07-06T10:22:51Z</dcterms:modified>
</cp:coreProperties>
</file>